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handoutMasterIdLst>
    <p:handoutMasterId r:id="rId20"/>
  </p:handoutMasterIdLst>
  <p:sldIdLst>
    <p:sldId id="324" r:id="rId2"/>
    <p:sldId id="327" r:id="rId3"/>
    <p:sldId id="334" r:id="rId4"/>
    <p:sldId id="339" r:id="rId5"/>
    <p:sldId id="356" r:id="rId6"/>
    <p:sldId id="357" r:id="rId7"/>
    <p:sldId id="358" r:id="rId8"/>
    <p:sldId id="359" r:id="rId9"/>
    <p:sldId id="360" r:id="rId10"/>
    <p:sldId id="361" r:id="rId11"/>
    <p:sldId id="362" r:id="rId12"/>
    <p:sldId id="363" r:id="rId13"/>
    <p:sldId id="364" r:id="rId14"/>
    <p:sldId id="343" r:id="rId15"/>
    <p:sldId id="344" r:id="rId16"/>
    <p:sldId id="348" r:id="rId17"/>
    <p:sldId id="347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C54DEC7-092F-4493-88F1-3A86E927A717}">
          <p14:sldIdLst>
            <p14:sldId id="324"/>
            <p14:sldId id="327"/>
            <p14:sldId id="334"/>
            <p14:sldId id="339"/>
            <p14:sldId id="356"/>
            <p14:sldId id="357"/>
            <p14:sldId id="358"/>
            <p14:sldId id="359"/>
            <p14:sldId id="360"/>
            <p14:sldId id="361"/>
            <p14:sldId id="362"/>
            <p14:sldId id="363"/>
            <p14:sldId id="364"/>
            <p14:sldId id="343"/>
            <p14:sldId id="344"/>
            <p14:sldId id="348"/>
            <p14:sldId id="347"/>
          </p14:sldIdLst>
        </p14:section>
        <p14:section name="Untitled Section" id="{26A3A4C0-2234-4ABB-9059-415FFC92D44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C5CC"/>
    <a:srgbClr val="E28292"/>
    <a:srgbClr val="D4485F"/>
    <a:srgbClr val="BA2C44"/>
    <a:srgbClr val="982437"/>
    <a:srgbClr val="7C1E2E"/>
    <a:srgbClr val="621824"/>
    <a:srgbClr val="79191B"/>
    <a:srgbClr val="FFF2C9"/>
    <a:srgbClr val="FFE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71" autoAdjust="0"/>
  </p:normalViewPr>
  <p:slideViewPr>
    <p:cSldViewPr snapToGrid="0">
      <p:cViewPr varScale="1">
        <p:scale>
          <a:sx n="110" d="100"/>
          <a:sy n="110" d="100"/>
        </p:scale>
        <p:origin x="63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107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4439933427160866E-3"/>
          <c:y val="5.4812128296416747E-2"/>
          <c:w val="0.63952308472856423"/>
          <c:h val="0.9451879363238407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სტატისტიკა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rgbClr val="FFCE3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653-4AB7-9DBD-2A3C6622CF3A}"/>
              </c:ext>
            </c:extLst>
          </c:dPt>
          <c:dPt>
            <c:idx val="1"/>
            <c:bubble3D val="0"/>
            <c:spPr>
              <a:solidFill>
                <a:srgbClr val="0C789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653-4AB7-9DBD-2A3C6622CF3A}"/>
              </c:ext>
            </c:extLst>
          </c:dPt>
          <c:dPt>
            <c:idx val="2"/>
            <c:bubble3D val="0"/>
            <c:spPr>
              <a:solidFill>
                <a:srgbClr val="3D9AAD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653-4AB7-9DBD-2A3C6622CF3A}"/>
              </c:ext>
            </c:extLst>
          </c:dPt>
          <c:dPt>
            <c:idx val="3"/>
            <c:bubble3D val="0"/>
            <c:spPr>
              <a:solidFill>
                <a:srgbClr val="86C7D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653-4AB7-9DBD-2A3C6622CF3A}"/>
              </c:ext>
            </c:extLst>
          </c:dPt>
          <c:dPt>
            <c:idx val="4"/>
            <c:bubble3D val="0"/>
            <c:spPr>
              <a:solidFill>
                <a:srgbClr val="1A424A">
                  <a:alpha val="97647"/>
                </a:srgbClr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653-4AB7-9DBD-2A3C6622CF3A}"/>
              </c:ext>
            </c:extLst>
          </c:dPt>
          <c:cat>
            <c:strRef>
              <c:f>Sheet1!$A$2:$A$6</c:f>
              <c:strCache>
                <c:ptCount val="5"/>
                <c:pt idx="0">
                  <c:v>დასრულებული - 31 პროექტი </c:v>
                </c:pt>
                <c:pt idx="1">
                  <c:v>მიმდინარე  - 13 პროექტი</c:v>
                </c:pt>
                <c:pt idx="2">
                  <c:v>მიმდინარეობს კონტრაქტის გაფორმება - 2 პროექტი</c:v>
                </c:pt>
                <c:pt idx="3">
                  <c:v>გამოცხადებულია პარტნიორების შერჩევა - 2 პროექტი</c:v>
                </c:pt>
                <c:pt idx="4">
                  <c:v>მიმდინარეობს საპროექტო დოკუმენტებზე მუშაობა - 5 პროექტი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31</c:v>
                </c:pt>
                <c:pt idx="1">
                  <c:v>13</c:v>
                </c:pt>
                <c:pt idx="2">
                  <c:v>2</c:v>
                </c:pt>
                <c:pt idx="3">
                  <c:v>2</c:v>
                </c:pt>
                <c:pt idx="4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4653-4AB7-9DBD-2A3C6622CF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wrap="square" anchor="ctr" anchorCtr="0"/>
          <a:lstStyle/>
          <a:p>
            <a:pPr>
              <a:defRPr sz="1900" b="1" i="0" u="none" strike="noStrike" kern="1200" baseline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wrap="square" anchor="ctr" anchorCtr="0"/>
          <a:lstStyle/>
          <a:p>
            <a:pPr>
              <a:defRPr sz="1900" b="1" i="0" u="none" strike="noStrike" kern="1200" baseline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wrap="square" anchor="ctr" anchorCtr="0"/>
          <a:lstStyle/>
          <a:p>
            <a:pPr>
              <a:defRPr sz="1900" b="1" i="0" u="none" strike="noStrike" kern="1200" baseline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wrap="square" anchor="ctr" anchorCtr="0"/>
          <a:lstStyle/>
          <a:p>
            <a:pPr>
              <a:defRPr sz="1900" b="1" i="0" u="none" strike="noStrike" kern="1200" baseline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4"/>
        <c:txPr>
          <a:bodyPr rot="0" spcFirstLastPara="1" vertOverflow="ellipsis" wrap="square" anchor="ctr" anchorCtr="0"/>
          <a:lstStyle/>
          <a:p>
            <a:pPr>
              <a:defRPr sz="1900" b="1" i="0" u="none" strike="noStrike" kern="1200" baseline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60435804147684491"/>
          <c:y val="0.22335915948034868"/>
          <c:w val="0.38732133865915774"/>
          <c:h val="0.760706075866229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900" b="1" i="0" u="none" strike="noStrike" kern="1200" baseline="0">
              <a:ln>
                <a:noFill/>
              </a:ln>
              <a:solidFill>
                <a:srgbClr val="1A424A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9F41B8-5357-46F6-9538-F09A70F0F9F9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475F5-1F01-43CC-B894-3EE88B4F3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56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CA33632-51C6-4F8D-8AE1-F60B7C6EC8C2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632798E-9A6D-4B03-AC8F-1AC27F8F7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34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4326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5656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1820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4297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9782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3016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042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6836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9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64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55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74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447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636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1677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6953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798E-9A6D-4B03-AC8F-1AC27F8F739F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820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B8F26-1BE5-4C56-9813-80DA323AF18E}" type="datetime1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716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364F-CA36-45AA-A30F-B6674462A607}" type="datetime1">
              <a:rPr lang="en-US" smtClean="0"/>
              <a:t>7/23/2020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4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BC78D-CBCE-4968-8AD1-EB43420E94DA}" type="datetime1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442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A5FB-3BFD-47BC-B117-DE7F19115815}" type="datetime1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294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144ED-A802-4716-A87B-32186EE22B3C}" type="datetime1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918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4A6E-E761-452E-975B-E86D59FEEAE1}" type="datetime1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0521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F1AB5-9ECF-4E53-A487-A2C38D77FC6C}" type="datetime1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45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5F752-231F-4505-90B2-2205BC7C4787}" type="datetime1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1307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C4CA-7B94-42DA-8F8E-1B81C72325BD}" type="datetime1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668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49C0-BA05-417C-8D24-BDB206DC4066}" type="datetime1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69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142FB-138B-485A-97A9-CCAB8E769F85}" type="datetime1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43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0F70D-0B91-46E7-9918-BF19C8979674}" type="datetime1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12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044E5-08D5-42D6-B78C-1FD85812002A}" type="datetime1">
              <a:rPr lang="en-US" smtClean="0"/>
              <a:t>7/23/2020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4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3550C-AF1F-455B-839B-2A5F2F30836B}" type="datetime1">
              <a:rPr lang="en-US" smtClean="0"/>
              <a:t>7/23/2020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76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D6FE0-7F05-4B02-B22A-EFE4127FBAAC}" type="datetime1">
              <a:rPr lang="en-US" smtClean="0"/>
              <a:t>7/23/2020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25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A59B-EFAF-4CB3-B92B-22FC7F740DBD}" type="datetime1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126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4285-82B8-4DDA-8B01-EFA9B7202286}" type="datetime1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915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5877409-2416-40B4-8AF0-679B40B8E034}" type="datetime1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3C8AEA0-96C2-4203-93B4-EED9019E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056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5EDBF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0876" y="3808852"/>
            <a:ext cx="9692640" cy="2104267"/>
          </a:xfrm>
        </p:spPr>
        <p:txBody>
          <a:bodyPr>
            <a:normAutofit fontScale="90000"/>
          </a:bodyPr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დისტანციური სამუშაო შეხვედრა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TWINNING-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ის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პროექტების ბენეფიციარი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უწყებებისთვის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ka-GE" sz="2200" b="1" i="1" dirty="0" smtClean="0">
                <a:solidFill>
                  <a:schemeClr val="accent1">
                    <a:lumMod val="75000"/>
                  </a:schemeClr>
                </a:solidFill>
              </a:rPr>
              <a:t>2020 წლის 23 ივლისი</a:t>
            </a:r>
            <a:r>
              <a:rPr lang="ka-GE" b="1" i="1" dirty="0">
                <a:solidFill>
                  <a:srgbClr val="002060"/>
                </a:solidFill>
              </a:rPr>
              <a:t/>
            </a:r>
            <a:br>
              <a:rPr lang="ka-GE" b="1" i="1" dirty="0">
                <a:solidFill>
                  <a:srgbClr val="002060"/>
                </a:solidFill>
              </a:rPr>
            </a:br>
            <a:endParaRPr lang="en-US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 bwMode="auto">
          <a:xfrm>
            <a:off x="4575696" y="1498363"/>
            <a:ext cx="2518291" cy="1436410"/>
            <a:chOff x="3193" y="468"/>
            <a:chExt cx="1142" cy="1008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3193" y="468"/>
              <a:ext cx="1142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3" y="468"/>
              <a:ext cx="1147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3357" y="244402"/>
            <a:ext cx="1954552" cy="140496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782" y="363173"/>
            <a:ext cx="2540025" cy="103890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284617" y="132698"/>
            <a:ext cx="6096000" cy="98488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libri" panose="020F0502020204030204" pitchFamily="34" charset="0"/>
              </a:rPr>
              <a:t>Facility for the Implementation of 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the Association Agreement in Georgia-II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502930" y="5704280"/>
            <a:ext cx="55212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1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ევროკავშირის დახმარების კოორდინაციისა და სექტორული ინტეგრაციის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დეპარტამენტი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/PAO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ka-GE" sz="1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ევროინტეგრაციის გენერალური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დირექტორატი</a:t>
            </a:r>
            <a:endParaRPr lang="en-US" sz="1600" b="1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r"/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ka-GE" sz="1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საგარეო საქმეთა სამინისტრო </a:t>
            </a:r>
            <a:endParaRPr lang="en-US" sz="16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31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5EDBF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908" y="147145"/>
            <a:ext cx="10428891" cy="1364123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ylfaen" panose="010A0502050306030303" pitchFamily="18" charset="0"/>
              </a:rPr>
              <a:t>Twinning-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</a:rPr>
              <a:t>ის პროექტების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ylfaen" panose="010A0502050306030303" pitchFamily="18" charset="0"/>
              </a:rPr>
              <a:t>RTA-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</a:rPr>
              <a:t>ებისა და ბენეფიციარების მონაწილეობით ჩატარებული გამოკითხვის შედეგების მიმოხილვა 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5" name="Text Placeholder 5"/>
          <p:cNvSpPr txBox="1">
            <a:spLocks/>
          </p:cNvSpPr>
          <p:nvPr/>
        </p:nvSpPr>
        <p:spPr>
          <a:xfrm>
            <a:off x="924909" y="1511266"/>
            <a:ext cx="10428891" cy="1147093"/>
          </a:xfrm>
          <a:prstGeom prst="rect">
            <a:avLst/>
          </a:prstGeom>
          <a:solidFill>
            <a:sysClr val="window" lastClr="FFFFFF"/>
          </a:solidFill>
          <a:ln w="381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1963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ka-GE" sz="2400" dirty="0" smtClean="0">
                <a:solidFill>
                  <a:prstClr val="black"/>
                </a:solidFill>
                <a:cs typeface="Calibri" panose="020F0502020204030204" pitchFamily="34" charset="0"/>
              </a:rPr>
              <a:t>მიმდინარე </a:t>
            </a:r>
            <a:r>
              <a:rPr lang="en-US" sz="2400" dirty="0">
                <a:solidFill>
                  <a:prstClr val="black"/>
                </a:solidFill>
                <a:cs typeface="Calibri" panose="020F0502020204030204" pitchFamily="34" charset="0"/>
              </a:rPr>
              <a:t>Twinning-</a:t>
            </a:r>
            <a:r>
              <a:rPr lang="ka-GE" sz="2400" dirty="0">
                <a:solidFill>
                  <a:prstClr val="black"/>
                </a:solidFill>
                <a:cs typeface="Calibri" panose="020F0502020204030204" pitchFamily="34" charset="0"/>
              </a:rPr>
              <a:t>ის პროექტის ფარგლებში, არის თუ არა მნიშვნელოვანი შეფერხებები, რამაც შესაძლოა ხელი შეუშალოს სავალდებულო შედეგების მიღწევას?</a:t>
            </a:r>
            <a:endParaRPr lang="en-US" sz="240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51945" y="1235959"/>
            <a:ext cx="830317" cy="8345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24907" y="2753710"/>
            <a:ext cx="4206240" cy="4020437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625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endParaRPr lang="ka-GE" sz="3200" b="1" dirty="0" smtClean="0">
              <a:solidFill>
                <a:prstClr val="black"/>
              </a:solidFill>
            </a:endParaRPr>
          </a:p>
          <a:p>
            <a:pPr marL="0" indent="0" algn="ctr"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en-US" sz="3800" b="1" dirty="0" smtClean="0">
                <a:solidFill>
                  <a:prstClr val="black"/>
                </a:solidFill>
                <a:latin typeface="Sylfaen" panose="010A0502050306030303" pitchFamily="18" charset="0"/>
              </a:rPr>
              <a:t>RTAs</a:t>
            </a: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900" dirty="0" smtClean="0">
                <a:solidFill>
                  <a:prstClr val="black"/>
                </a:solidFill>
              </a:rPr>
              <a:t>უმნიშვნელო შეფერხება</a:t>
            </a:r>
            <a:endParaRPr lang="en-US" sz="29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en-US" sz="2900" dirty="0" smtClean="0">
                <a:solidFill>
                  <a:prstClr val="black"/>
                </a:solidFill>
              </a:rPr>
              <a:t>ს</a:t>
            </a:r>
            <a:r>
              <a:rPr lang="ka-GE" sz="2900" dirty="0" smtClean="0">
                <a:solidFill>
                  <a:prstClr val="black"/>
                </a:solidFill>
              </a:rPr>
              <a:t>ავალდებულო შედეგები მიღწეული იქნება გეგმის მიხედვით</a:t>
            </a: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900" dirty="0" smtClean="0">
                <a:solidFill>
                  <a:prstClr val="black"/>
                </a:solidFill>
              </a:rPr>
              <a:t>ნაადრევია შეფასება</a:t>
            </a:r>
            <a:endParaRPr lang="en-US" sz="2900" dirty="0" smtClean="0">
              <a:solidFill>
                <a:prstClr val="black"/>
              </a:solidFill>
            </a:endParaRPr>
          </a:p>
          <a:p>
            <a:pPr>
              <a:buClr>
                <a:prstClr val="white"/>
              </a:buClr>
              <a:buFont typeface="Wingdings" panose="05000000000000000000" pitchFamily="2" charset="2"/>
              <a:buChar char="v"/>
            </a:pPr>
            <a:endParaRPr lang="en-US" sz="2500" dirty="0" smtClean="0">
              <a:solidFill>
                <a:prstClr val="black"/>
              </a:solidFill>
            </a:endParaRPr>
          </a:p>
          <a:p>
            <a:pPr>
              <a:buClr>
                <a:srgbClr val="052F61">
                  <a:lumMod val="75000"/>
                </a:srgbClr>
              </a:buClr>
              <a:buFont typeface="Wingdings" panose="05000000000000000000" pitchFamily="2" charset="2"/>
              <a:buChar char="v"/>
            </a:pPr>
            <a:r>
              <a:rPr lang="ka-GE" sz="2900" dirty="0" smtClean="0">
                <a:solidFill>
                  <a:prstClr val="black"/>
                </a:solidFill>
              </a:rPr>
              <a:t>უკვე აღინიშნება მნიშვნელოვანი ჩამორჩენა </a:t>
            </a:r>
            <a:endParaRPr lang="en-US" sz="2900" dirty="0" smtClean="0">
              <a:solidFill>
                <a:prstClr val="black"/>
              </a:solidFill>
            </a:endParaRPr>
          </a:p>
          <a:p>
            <a:pPr>
              <a:buClr>
                <a:srgbClr val="052F61">
                  <a:lumMod val="75000"/>
                </a:srgbClr>
              </a:buClr>
              <a:buFont typeface="Wingdings" panose="05000000000000000000" pitchFamily="2" charset="2"/>
              <a:buChar char="v"/>
            </a:pPr>
            <a:r>
              <a:rPr lang="ka-GE" sz="2900" dirty="0" smtClean="0">
                <a:solidFill>
                  <a:prstClr val="black"/>
                </a:solidFill>
              </a:rPr>
              <a:t>შედეგების ხარისხი</a:t>
            </a:r>
            <a:endParaRPr lang="en-US" sz="2900" dirty="0" smtClean="0">
              <a:solidFill>
                <a:prstClr val="black"/>
              </a:solidFill>
            </a:endParaRPr>
          </a:p>
          <a:p>
            <a:pPr>
              <a:buClr>
                <a:srgbClr val="052F61">
                  <a:lumMod val="75000"/>
                </a:srgbClr>
              </a:buClr>
              <a:buFont typeface="Wingdings" panose="05000000000000000000" pitchFamily="2" charset="2"/>
              <a:buChar char="v"/>
            </a:pPr>
            <a:r>
              <a:rPr lang="ka-GE" sz="2900" dirty="0" smtClean="0">
                <a:solidFill>
                  <a:prstClr val="black"/>
                </a:solidFill>
              </a:rPr>
              <a:t>პროექტის მდგრადობა</a:t>
            </a:r>
            <a:endParaRPr lang="en-US" sz="2900" dirty="0" smtClean="0">
              <a:solidFill>
                <a:prstClr val="black"/>
              </a:solidFill>
            </a:endParaRPr>
          </a:p>
          <a:p>
            <a:pPr>
              <a:buClr>
                <a:prstClr val="white"/>
              </a:buClr>
              <a:buFont typeface="Wingdings" panose="05000000000000000000" pitchFamily="2" charset="2"/>
              <a:buChar char="v"/>
            </a:pPr>
            <a:endParaRPr lang="en-US" dirty="0" smtClean="0">
              <a:solidFill>
                <a:prstClr val="black"/>
              </a:solidFill>
            </a:endParaRP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endParaRPr lang="en-US" dirty="0" smtClean="0">
              <a:solidFill>
                <a:prstClr val="black"/>
              </a:solidFill>
            </a:endParaRP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149801" y="2753710"/>
            <a:ext cx="4203998" cy="4020437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b="1" dirty="0" smtClean="0">
                <a:solidFill>
                  <a:prstClr val="black"/>
                </a:solidFill>
                <a:latin typeface="Sylfaen" panose="010A0502050306030303" pitchFamily="18" charset="0"/>
              </a:rPr>
              <a:t>BAs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800" dirty="0" smtClean="0">
                <a:solidFill>
                  <a:prstClr val="black"/>
                </a:solidFill>
              </a:rPr>
              <a:t>არის შეფერხებები / ჩამორჩენა</a:t>
            </a:r>
            <a:endParaRPr lang="en-US" sz="18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800" dirty="0" smtClean="0">
                <a:solidFill>
                  <a:prstClr val="black"/>
                </a:solidFill>
              </a:rPr>
              <a:t>შედეგების მიღწევის მიზნით დამატებითი რესურსების საჭიროება</a:t>
            </a:r>
            <a:endParaRPr lang="en-US" sz="18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800" dirty="0" smtClean="0">
                <a:solidFill>
                  <a:prstClr val="black"/>
                </a:solidFill>
              </a:rPr>
              <a:t>არსებული სიტუაციის გახანგრძლივების შემთხვევაში, ხელი შეეშლება სავალდებულო შედეგების მიღწევას  </a:t>
            </a:r>
            <a:endParaRPr lang="en-US" sz="1800" dirty="0" smtClean="0">
              <a:solidFill>
                <a:prstClr val="black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sz="1800" dirty="0" smtClean="0">
              <a:solidFill>
                <a:prstClr val="black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prstClr val="black"/>
                </a:solidFill>
              </a:rPr>
              <a:t>მნიშვნელოვანი შეფერხებები არ არის, მხოლოდ ტექნიკური ხარვეზები </a:t>
            </a:r>
            <a:endParaRPr lang="en-US" sz="18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53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5EDBF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908" y="115614"/>
            <a:ext cx="10428891" cy="1395654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ylfaen" panose="010A0502050306030303" pitchFamily="18" charset="0"/>
              </a:rPr>
              <a:t>Twinning-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</a:rPr>
              <a:t>ის პროექტების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ylfaen" panose="010A0502050306030303" pitchFamily="18" charset="0"/>
              </a:rPr>
              <a:t>RTA-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</a:rPr>
              <a:t>ებისა და ბენეფიციარების მონაწილეობით ჩატარებული გამოკითხვის შედეგების მიმოხილვა 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5" name="Text Placeholder 5"/>
          <p:cNvSpPr txBox="1">
            <a:spLocks/>
          </p:cNvSpPr>
          <p:nvPr/>
        </p:nvSpPr>
        <p:spPr>
          <a:xfrm>
            <a:off x="924909" y="1511266"/>
            <a:ext cx="10428891" cy="1147093"/>
          </a:xfrm>
          <a:prstGeom prst="rect">
            <a:avLst/>
          </a:prstGeom>
          <a:solidFill>
            <a:sysClr val="window" lastClr="FFFFFF"/>
          </a:solidFill>
          <a:ln w="381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anchor="ctr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1963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ka-GE" sz="2400" dirty="0" smtClean="0">
                <a:solidFill>
                  <a:prstClr val="black"/>
                </a:solidFill>
                <a:cs typeface="Calibri" panose="020F0502020204030204" pitchFamily="34" charset="0"/>
              </a:rPr>
              <a:t>თქვენი </a:t>
            </a:r>
            <a:r>
              <a:rPr lang="ka-GE" sz="2400" dirty="0">
                <a:solidFill>
                  <a:prstClr val="black"/>
                </a:solidFill>
                <a:cs typeface="Calibri" panose="020F0502020204030204" pitchFamily="34" charset="0"/>
              </a:rPr>
              <a:t>აზრით, რამდენად არის მიმდინარე </a:t>
            </a:r>
            <a:r>
              <a:rPr lang="en-US" sz="2400" dirty="0">
                <a:solidFill>
                  <a:prstClr val="black"/>
                </a:solidFill>
                <a:cs typeface="Calibri" panose="020F0502020204030204" pitchFamily="34" charset="0"/>
              </a:rPr>
              <a:t>Twinning-</a:t>
            </a:r>
            <a:r>
              <a:rPr lang="ka-GE" sz="2400" dirty="0">
                <a:solidFill>
                  <a:prstClr val="black"/>
                </a:solidFill>
                <a:cs typeface="Calibri" panose="020F0502020204030204" pitchFamily="34" charset="0"/>
              </a:rPr>
              <a:t>ის პროექტის განხორციელების ვადის გაგრძელების საჭიროება? რამდენად უზრუნველყოფს პროექტის განხორციელების ვადის გახანგრძლივება პროექტის სავალდებულო შედეგების სრულად მიღწევას?</a:t>
            </a:r>
            <a:endParaRPr lang="en-US" sz="240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51945" y="1235959"/>
            <a:ext cx="830317" cy="8345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24908" y="2717733"/>
            <a:ext cx="4225161" cy="4056413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prstClr val="white"/>
              </a:buClr>
              <a:buFont typeface="Wingdings 3" panose="05040102010807070707" pitchFamily="18" charset="2"/>
              <a:buNone/>
            </a:pPr>
            <a:endParaRPr lang="en-US" sz="2400" b="1" dirty="0" smtClean="0">
              <a:solidFill>
                <a:prstClr val="black"/>
              </a:solidFill>
              <a:latin typeface="Sylfaen" panose="010A0502050306030303" pitchFamily="18" charset="0"/>
            </a:endParaRPr>
          </a:p>
          <a:p>
            <a:pPr marL="0" indent="0" algn="ctr"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en-US" sz="2400" b="1" dirty="0" smtClean="0">
                <a:solidFill>
                  <a:prstClr val="black"/>
                </a:solidFill>
                <a:latin typeface="Sylfaen" panose="010A0502050306030303" pitchFamily="18" charset="0"/>
              </a:rPr>
              <a:t>RTAs</a:t>
            </a:r>
          </a:p>
          <a:p>
            <a:pPr>
              <a:lnSpc>
                <a:spcPct val="110000"/>
              </a:lnSpc>
              <a:buClr>
                <a:prstClr val="white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prstClr val="black"/>
                </a:solidFill>
              </a:rPr>
              <a:t>არის საჭიროება</a:t>
            </a:r>
            <a:endParaRPr lang="en-US" sz="1800" dirty="0" smtClean="0">
              <a:solidFill>
                <a:prstClr val="black"/>
              </a:solidFill>
            </a:endParaRPr>
          </a:p>
          <a:p>
            <a:pPr>
              <a:lnSpc>
                <a:spcPct val="110000"/>
              </a:lnSpc>
              <a:buClr>
                <a:prstClr val="white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prstClr val="black"/>
                </a:solidFill>
              </a:rPr>
              <a:t>მიზანშეწონილია </a:t>
            </a:r>
          </a:p>
          <a:p>
            <a:pPr>
              <a:lnSpc>
                <a:spcPct val="110000"/>
              </a:lnSpc>
              <a:buClr>
                <a:prstClr val="white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prstClr val="black"/>
                </a:solidFill>
              </a:rPr>
              <a:t>უკვე მოთხოვნილია</a:t>
            </a:r>
            <a:endParaRPr lang="en-US" sz="1800" dirty="0" smtClean="0">
              <a:solidFill>
                <a:prstClr val="black"/>
              </a:solidFill>
            </a:endParaRPr>
          </a:p>
          <a:p>
            <a:pPr>
              <a:lnSpc>
                <a:spcPct val="110000"/>
              </a:lnSpc>
              <a:buClr>
                <a:prstClr val="white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prstClr val="black"/>
                </a:solidFill>
              </a:rPr>
              <a:t>აუცილებელია პროექტის წარმატებით განხორციელებისთვის</a:t>
            </a:r>
            <a:endParaRPr lang="en-US" sz="1800" dirty="0" smtClean="0">
              <a:solidFill>
                <a:prstClr val="black"/>
              </a:solidFill>
            </a:endParaRPr>
          </a:p>
          <a:p>
            <a:pPr>
              <a:buClr>
                <a:prstClr val="white"/>
              </a:buClr>
              <a:buFont typeface="Wingdings" panose="05000000000000000000" pitchFamily="2" charset="2"/>
              <a:buChar char="v"/>
            </a:pPr>
            <a:endParaRPr lang="en-US" sz="2500" dirty="0" smtClean="0">
              <a:solidFill>
                <a:prstClr val="black"/>
              </a:solidFill>
            </a:endParaRPr>
          </a:p>
          <a:p>
            <a:pPr>
              <a:buClr>
                <a:prstClr val="white"/>
              </a:buClr>
              <a:buFont typeface="Wingdings" panose="05000000000000000000" pitchFamily="2" charset="2"/>
              <a:buChar char="v"/>
            </a:pPr>
            <a:endParaRPr lang="en-US" dirty="0" smtClean="0">
              <a:solidFill>
                <a:prstClr val="black"/>
              </a:solidFill>
            </a:endParaRP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endParaRPr lang="en-US" dirty="0" smtClean="0">
              <a:solidFill>
                <a:prstClr val="black"/>
              </a:solidFill>
            </a:endParaRP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149801" y="2717733"/>
            <a:ext cx="4203998" cy="4056413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b="1" dirty="0" smtClean="0">
                <a:solidFill>
                  <a:prstClr val="black"/>
                </a:solidFill>
                <a:latin typeface="Sylfaen" panose="010A0502050306030303" pitchFamily="18" charset="0"/>
              </a:rPr>
              <a:t>BAs</a:t>
            </a:r>
            <a:endParaRPr lang="ka-GE" sz="2400" b="1" dirty="0">
              <a:solidFill>
                <a:prstClr val="black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US" sz="2400" b="1" dirty="0" smtClean="0">
              <a:solidFill>
                <a:prstClr val="black"/>
              </a:solidFill>
              <a:latin typeface="Sylfaen" panose="010A0502050306030303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800" dirty="0" smtClean="0">
                <a:solidFill>
                  <a:prstClr val="black"/>
                </a:solidFill>
              </a:rPr>
              <a:t>არის საჭიროება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800" dirty="0" smtClean="0">
                <a:solidFill>
                  <a:prstClr val="black"/>
                </a:solidFill>
              </a:rPr>
              <a:t>აუცილებელია</a:t>
            </a:r>
            <a:endParaRPr lang="en-US" sz="18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800" dirty="0" smtClean="0">
                <a:solidFill>
                  <a:prstClr val="black"/>
                </a:solidFill>
              </a:rPr>
              <a:t>მიზანშეწონილია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800" dirty="0" smtClean="0">
                <a:solidFill>
                  <a:prstClr val="black"/>
                </a:solidFill>
              </a:rPr>
              <a:t>უკვე მოთხოვნილია</a:t>
            </a:r>
            <a:endParaRPr lang="en-US" sz="18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800" dirty="0" smtClean="0">
                <a:solidFill>
                  <a:prstClr val="black"/>
                </a:solidFill>
              </a:rPr>
              <a:t>აუცილებელია პროექტის წარმატებით განხორციელებისთვის</a:t>
            </a:r>
            <a:endParaRPr lang="en-US" sz="1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56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5EDBF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6345" y="167982"/>
            <a:ext cx="9995338" cy="1618594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ylfaen" panose="010A0502050306030303" pitchFamily="18" charset="0"/>
              </a:rPr>
              <a:t>Twinning-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</a:rPr>
              <a:t>ის პროექტების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ylfaen" panose="010A0502050306030303" pitchFamily="18" charset="0"/>
              </a:rPr>
              <a:t>RTA-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</a:rPr>
              <a:t>ებისა და ბენეფიციარების მონაწილეობით ჩატარებული გამოკითხვის შედეგების მიმოხილვა 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7255" y="1450429"/>
            <a:ext cx="10499694" cy="52256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2400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983421" y="1786576"/>
            <a:ext cx="4214648" cy="916814"/>
          </a:xfrm>
          <a:prstGeom prst="rect">
            <a:avLst/>
          </a:prstGeom>
          <a:ln/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tabLst>
                <a:tab pos="4171950" algn="l"/>
              </a:tabLst>
            </a:pPr>
            <a:r>
              <a:rPr lang="ka-GE" sz="2400" b="1" dirty="0" smtClean="0">
                <a:solidFill>
                  <a:srgbClr val="052F61">
                    <a:lumMod val="75000"/>
                  </a:srgbClr>
                </a:solidFill>
              </a:rPr>
              <a:t>ზოგადი მიგნებები</a:t>
            </a:r>
            <a:endParaRPr lang="en-US" sz="2400" b="1" dirty="0">
              <a:solidFill>
                <a:srgbClr val="052F61">
                  <a:lumMod val="75000"/>
                </a:srgbClr>
              </a:solidFill>
              <a:latin typeface="Sylfaen" panose="010A0502050306030303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08690" y="2957496"/>
            <a:ext cx="1996964" cy="952352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rgbClr val="052F61">
                    <a:lumMod val="75000"/>
                  </a:srgbClr>
                </a:solidFill>
              </a:rPr>
              <a:t>განხორციელების პროცესი შენელება</a:t>
            </a:r>
            <a:endParaRPr lang="en-US" b="1" dirty="0">
              <a:solidFill>
                <a:srgbClr val="052F61">
                  <a:lumMod val="75000"/>
                </a:srgbClr>
              </a:solidFill>
              <a:latin typeface="Sylfaen" panose="010A0502050306030303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67807" y="2957496"/>
            <a:ext cx="1524000" cy="952352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rgbClr val="052F61">
                    <a:lumMod val="75000"/>
                  </a:srgbClr>
                </a:solidFill>
              </a:rPr>
              <a:t>გადაგეგმვის საჭიროება</a:t>
            </a:r>
            <a:endParaRPr lang="en-US" b="1" dirty="0">
              <a:solidFill>
                <a:srgbClr val="052F61">
                  <a:lumMod val="75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95699" y="2957496"/>
            <a:ext cx="1818288" cy="952351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rgbClr val="052F61">
                    <a:lumMod val="75000"/>
                  </a:srgbClr>
                </a:solidFill>
              </a:rPr>
              <a:t>პარტნიორების მოქნილობა</a:t>
            </a:r>
            <a:r>
              <a:rPr lang="en-US" b="1" dirty="0" smtClean="0">
                <a:solidFill>
                  <a:srgbClr val="052F61">
                    <a:lumMod val="75000"/>
                  </a:srgbClr>
                </a:solidFill>
              </a:rPr>
              <a:t> </a:t>
            </a:r>
            <a:endParaRPr lang="en-US" b="1" dirty="0">
              <a:solidFill>
                <a:srgbClr val="052F61">
                  <a:lumMod val="75000"/>
                </a:srgb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39310" y="4069737"/>
            <a:ext cx="2028497" cy="1011034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rgbClr val="052F61">
                    <a:lumMod val="75000"/>
                  </a:srgbClr>
                </a:solidFill>
              </a:rPr>
              <a:t>ახალ რეალობასთან ადაპტირება </a:t>
            </a:r>
            <a:endParaRPr lang="en-US" b="1" dirty="0">
              <a:solidFill>
                <a:srgbClr val="052F61">
                  <a:lumMod val="75000"/>
                </a:srgb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39558" y="4263194"/>
            <a:ext cx="2175783" cy="817575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rgbClr val="052F61">
                    <a:lumMod val="75000"/>
                  </a:srgbClr>
                </a:solidFill>
              </a:rPr>
              <a:t>ყველა აქტივობის განხორციელება</a:t>
            </a:r>
            <a:endParaRPr lang="en-US" b="1" dirty="0">
              <a:solidFill>
                <a:srgbClr val="052F61">
                  <a:lumMod val="75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113987" y="4163953"/>
            <a:ext cx="2354316" cy="916815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52F61">
                    <a:lumMod val="75000"/>
                  </a:srgbClr>
                </a:solidFill>
              </a:rPr>
              <a:t>RTA</a:t>
            </a:r>
            <a:r>
              <a:rPr lang="ka-GE" b="1" dirty="0" smtClean="0">
                <a:solidFill>
                  <a:srgbClr val="052F61">
                    <a:lumMod val="75000"/>
                  </a:srgbClr>
                </a:solidFill>
              </a:rPr>
              <a:t>-სა და ექსპერტების ფიზიკური არყოფნა</a:t>
            </a:r>
            <a:endParaRPr lang="en-US" b="1" dirty="0">
              <a:solidFill>
                <a:srgbClr val="052F61">
                  <a:lumMod val="75000"/>
                </a:srgb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933794" y="2957496"/>
            <a:ext cx="2333156" cy="952351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rgbClr val="052F61">
                    <a:lumMod val="75000"/>
                  </a:srgbClr>
                </a:solidFill>
              </a:rPr>
              <a:t>პარტნიორების გადატვირთული გრაფიკი</a:t>
            </a:r>
            <a:endParaRPr lang="en-US" b="1" dirty="0">
              <a:solidFill>
                <a:srgbClr val="052F61">
                  <a:lumMod val="75000"/>
                </a:srgb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56441" y="5276194"/>
            <a:ext cx="1944413" cy="975498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rgbClr val="052F61">
                    <a:lumMod val="75000"/>
                  </a:srgbClr>
                </a:solidFill>
              </a:rPr>
              <a:t>ჩვეულებრივი კომუნიკაციის დეფიციტი </a:t>
            </a:r>
            <a:endParaRPr lang="en-US" b="1" dirty="0">
              <a:solidFill>
                <a:srgbClr val="052F61">
                  <a:lumMod val="75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67807" y="5469652"/>
            <a:ext cx="2144110" cy="782038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rgbClr val="052F61">
                    <a:lumMod val="75000"/>
                  </a:srgbClr>
                </a:solidFill>
              </a:rPr>
              <a:t>დისტანციური მუშაობის შესაძლებლობა</a:t>
            </a:r>
            <a:endParaRPr lang="en-US" b="1" dirty="0">
              <a:solidFill>
                <a:srgbClr val="052F61">
                  <a:lumMod val="75000"/>
                </a:srgb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516414" y="5434114"/>
            <a:ext cx="1597573" cy="788181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rgbClr val="052F61">
                    <a:lumMod val="75000"/>
                  </a:srgbClr>
                </a:solidFill>
              </a:rPr>
              <a:t>შეფერხებები</a:t>
            </a:r>
            <a:endParaRPr lang="en-US" b="1" dirty="0">
              <a:solidFill>
                <a:srgbClr val="052F61">
                  <a:lumMod val="75000"/>
                </a:srgb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618484" y="5334874"/>
            <a:ext cx="2427888" cy="946209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rgbClr val="052F61">
                    <a:lumMod val="75000"/>
                  </a:srgbClr>
                </a:solidFill>
              </a:rPr>
              <a:t>პროექტების განხორციელების ვადის გაზრდა</a:t>
            </a:r>
            <a:endParaRPr lang="en-US" b="1" dirty="0">
              <a:solidFill>
                <a:srgbClr val="052F61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39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5EDBF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6552" y="279509"/>
            <a:ext cx="9030753" cy="1013264"/>
          </a:xfrm>
        </p:spPr>
        <p:txBody>
          <a:bodyPr>
            <a:noAutofit/>
          </a:bodyPr>
          <a:lstStyle/>
          <a:p>
            <a:pPr algn="ctr"/>
            <a:r>
              <a:rPr lang="ka-GE" sz="3200" b="1" dirty="0" smtClean="0">
                <a:solidFill>
                  <a:schemeClr val="accent1">
                    <a:lumMod val="75000"/>
                  </a:schemeClr>
                </a:solidFill>
              </a:rPr>
              <a:t>ზოგადი </a:t>
            </a:r>
            <a:r>
              <a:rPr lang="ka-GE" sz="3200" b="1" dirty="0">
                <a:solidFill>
                  <a:schemeClr val="accent1">
                    <a:lumMod val="75000"/>
                  </a:schemeClr>
                </a:solidFill>
              </a:rPr>
              <a:t>რეკომენდაციები პროექტების ეფექტიანი განხორციელებისთვის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825" y="2497775"/>
            <a:ext cx="10574124" cy="417833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2400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78396" y="1292773"/>
            <a:ext cx="1000298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b="1" u="sng" dirty="0">
                <a:solidFill>
                  <a:schemeClr val="accent1">
                    <a:lumMod val="75000"/>
                  </a:schemeClr>
                </a:solidFill>
              </a:rPr>
              <a:t>პროექტის </a:t>
            </a:r>
            <a:r>
              <a:rPr lang="ka-GE" sz="2000" b="1" u="sng" dirty="0" smtClean="0">
                <a:solidFill>
                  <a:schemeClr val="accent1">
                    <a:lumMod val="75000"/>
                  </a:schemeClr>
                </a:solidFill>
              </a:rPr>
              <a:t>დაგეგმვა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გეგმის 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შემუშავება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შინაარსობრივად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&amp; 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ბიუჯეტი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ka-G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მეთოდოლოგია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&amp; 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რესურსები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ka-GE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a-GE" sz="2000" b="1" u="sng" dirty="0">
                <a:solidFill>
                  <a:schemeClr val="accent1">
                    <a:lumMod val="75000"/>
                  </a:schemeClr>
                </a:solidFill>
              </a:rPr>
              <a:t>ანგარიშგება</a:t>
            </a:r>
            <a:endParaRPr lang="en-US" sz="20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ანგარიშის </a:t>
            </a: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ფორმა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პოლიტიკის საკითხები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ინდიკატორები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ვარაუდები 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და </a:t>
            </a: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რისკები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a-GE" sz="2000" b="1" u="sng" dirty="0">
                <a:solidFill>
                  <a:schemeClr val="accent1">
                    <a:lumMod val="75000"/>
                  </a:schemeClr>
                </a:solidFill>
              </a:rPr>
              <a:t>კომუნიკაცია და კოორდინაცია</a:t>
            </a:r>
            <a:endParaRPr lang="en-US" sz="20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კომუნიკაციის </a:t>
            </a: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არხები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რესურსები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დაინტერესებული მხარეების ჩართულობა</a:t>
            </a:r>
          </a:p>
          <a:p>
            <a:endParaRPr lang="ka-GE" i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a-GE" i="1" dirty="0" smtClean="0">
                <a:solidFill>
                  <a:schemeClr val="accent1">
                    <a:lumMod val="75000"/>
                  </a:schemeClr>
                </a:solidFill>
              </a:rPr>
              <a:t>კოორდინაციის </a:t>
            </a:r>
            <a:r>
              <a:rPr lang="ka-GE" i="1" dirty="0">
                <a:solidFill>
                  <a:schemeClr val="accent1">
                    <a:lumMod val="75000"/>
                  </a:schemeClr>
                </a:solidFill>
              </a:rPr>
              <a:t>ბალანსის </a:t>
            </a:r>
            <a:r>
              <a:rPr lang="ka-GE" i="1" dirty="0" smtClean="0">
                <a:solidFill>
                  <a:schemeClr val="accent1">
                    <a:lumMod val="75000"/>
                  </a:schemeClr>
                </a:solidFill>
              </a:rPr>
              <a:t>შენარჩუნება </a:t>
            </a:r>
            <a:r>
              <a:rPr lang="ka-GE" i="1" dirty="0">
                <a:solidFill>
                  <a:schemeClr val="accent1">
                    <a:lumMod val="75000"/>
                  </a:schemeClr>
                </a:solidFill>
              </a:rPr>
              <a:t>პარტნიორებს </a:t>
            </a:r>
            <a:r>
              <a:rPr lang="ka-GE" i="1" dirty="0" smtClean="0">
                <a:solidFill>
                  <a:schemeClr val="accent1">
                    <a:lumMod val="75000"/>
                  </a:schemeClr>
                </a:solidFill>
              </a:rPr>
              <a:t>შორის: 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EUD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, PAO</a:t>
            </a:r>
          </a:p>
        </p:txBody>
      </p:sp>
    </p:spTree>
    <p:extLst>
      <p:ext uri="{BB962C8B-B14F-4D97-AF65-F5344CB8AC3E}">
        <p14:creationId xmlns:p14="http://schemas.microsoft.com/office/powerpoint/2010/main" val="74273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5EDBF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2905" y="279508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უახლოეს პერიოდში გასათვალისწინებელი ასპექტების მიმოხილვა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3662" y="1657266"/>
            <a:ext cx="10594011" cy="491902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ka-GE" sz="2400" b="1" u="sng" dirty="0" smtClean="0">
                <a:solidFill>
                  <a:schemeClr val="accent1">
                    <a:lumMod val="75000"/>
                  </a:schemeClr>
                </a:solidFill>
              </a:rPr>
              <a:t>მოგზაურობასთან დაკავშირებული საკითხები</a:t>
            </a: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საქართველოს </a:t>
            </a:r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სახელმწიფო </a:t>
            </a: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საზღვრის უპირობოდ გახსნა ევროკავშირის 5 ქვეყნისთვის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: გერმანია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, საფრანგეთი, ესტონეთი, ლატვია და </a:t>
            </a:r>
            <a:r>
              <a:rPr lang="ka-GE" sz="2400" dirty="0" err="1" smtClean="0">
                <a:solidFill>
                  <a:schemeClr val="accent1">
                    <a:lumMod val="75000"/>
                  </a:schemeClr>
                </a:solidFill>
              </a:rPr>
              <a:t>ლიეტუვა</a:t>
            </a: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ევროკავშირის </a:t>
            </a: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სხვა წევრი ქვეყნების მოქალაქეების 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საქართველოში 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შემოსვლა </a:t>
            </a: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14 </a:t>
            </a:r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დღიანი სავალდებულო კარანტინის პირობით, რომლის ხარჯებსაც თავად დაფარავენ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ka-GE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საქმიანი </a:t>
            </a:r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ვიზიტები მსოფლიოს ყველა ქვეყნიდან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- ს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აქართველოს მთავრობის 2020 წლის 23 მაისის 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განკარგულება იზოლაციისა და კარანტინის წესების დამტკიცების 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შესახებ: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ს</a:t>
            </a:r>
            <a:r>
              <a:rPr lang="ka-GE" sz="2200" dirty="0" err="1" smtClean="0">
                <a:solidFill>
                  <a:schemeClr val="accent1">
                    <a:lumMod val="75000"/>
                  </a:schemeClr>
                </a:solidFill>
              </a:rPr>
              <a:t>პეციალური</a:t>
            </a:r>
            <a:r>
              <a:rPr lang="ka-GE" sz="2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2200" b="1" dirty="0" err="1" smtClean="0">
                <a:solidFill>
                  <a:schemeClr val="accent1">
                    <a:lumMod val="75000"/>
                  </a:schemeClr>
                </a:solidFill>
              </a:rPr>
              <a:t>სააპლიკაციო</a:t>
            </a:r>
            <a:r>
              <a:rPr lang="ka-GE" sz="2200" b="1" dirty="0" smtClean="0">
                <a:solidFill>
                  <a:schemeClr val="accent1">
                    <a:lumMod val="75000"/>
                  </a:schemeClr>
                </a:solidFill>
              </a:rPr>
              <a:t> ფორმის </a:t>
            </a:r>
            <a:r>
              <a:rPr lang="ka-GE" sz="2200" dirty="0" smtClean="0">
                <a:solidFill>
                  <a:schemeClr val="accent1">
                    <a:lumMod val="75000"/>
                  </a:schemeClr>
                </a:solidFill>
              </a:rPr>
              <a:t>შევსება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sz="2200" dirty="0" smtClean="0">
                <a:solidFill>
                  <a:schemeClr val="accent1">
                    <a:lumMod val="75000"/>
                  </a:schemeClr>
                </a:solidFill>
              </a:rPr>
              <a:t>ბენეფიციარი უწყების </a:t>
            </a:r>
            <a:r>
              <a:rPr lang="ka-GE" sz="2200" b="1" dirty="0" smtClean="0">
                <a:solidFill>
                  <a:schemeClr val="accent1">
                    <a:lumMod val="75000"/>
                  </a:schemeClr>
                </a:solidFill>
              </a:rPr>
              <a:t>მოწვევის წერილი</a:t>
            </a:r>
            <a:endParaRPr lang="en-US" sz="2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sz="2200" b="1" dirty="0" smtClean="0">
                <a:solidFill>
                  <a:schemeClr val="accent1">
                    <a:lumMod val="75000"/>
                  </a:schemeClr>
                </a:solidFill>
              </a:rPr>
              <a:t>ნებართვის გამცემი სახელმწიფო უწყების არჩევა </a:t>
            </a:r>
            <a:r>
              <a:rPr lang="ka-GE" sz="2200" dirty="0" smtClean="0">
                <a:solidFill>
                  <a:schemeClr val="accent1">
                    <a:lumMod val="75000"/>
                  </a:schemeClr>
                </a:solidFill>
              </a:rPr>
              <a:t>შესაბამისი 5 უწყებიდან</a:t>
            </a:r>
            <a:endParaRPr lang="en-US" sz="2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sz="2200" dirty="0" smtClean="0">
                <a:solidFill>
                  <a:schemeClr val="accent1">
                    <a:lumMod val="75000"/>
                  </a:schemeClr>
                </a:solidFill>
              </a:rPr>
              <a:t>ბენეფიციარი უწყების </a:t>
            </a:r>
            <a:r>
              <a:rPr lang="ka-GE" sz="2200" b="1" dirty="0" smtClean="0">
                <a:solidFill>
                  <a:schemeClr val="accent1">
                    <a:lumMod val="75000"/>
                  </a:schemeClr>
                </a:solidFill>
              </a:rPr>
              <a:t>ოფიციალური წერილი საგარეო საქმეთა სამინისტროს</a:t>
            </a:r>
            <a:endParaRPr lang="en-US" sz="2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sz="2200" b="1" dirty="0" smtClean="0">
                <a:solidFill>
                  <a:schemeClr val="accent1">
                    <a:lumMod val="75000"/>
                  </a:schemeClr>
                </a:solidFill>
              </a:rPr>
              <a:t>ტესტირების მეთოდი</a:t>
            </a:r>
            <a:r>
              <a:rPr lang="ka-GE" sz="22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ka-GE" sz="2200" dirty="0">
                <a:solidFill>
                  <a:schemeClr val="accent1">
                    <a:lumMod val="75000"/>
                  </a:schemeClr>
                </a:solidFill>
              </a:rPr>
              <a:t>კოვიდ19-ზე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PCR </a:t>
            </a:r>
            <a:r>
              <a:rPr lang="ka-GE" sz="2200" dirty="0" smtClean="0">
                <a:solidFill>
                  <a:schemeClr val="accent1">
                    <a:lumMod val="75000"/>
                  </a:schemeClr>
                </a:solidFill>
              </a:rPr>
              <a:t>ტესტი ყოველ </a:t>
            </a:r>
            <a:r>
              <a:rPr lang="ka-GE" sz="2200" dirty="0">
                <a:solidFill>
                  <a:schemeClr val="accent1">
                    <a:lumMod val="75000"/>
                  </a:schemeClr>
                </a:solidFill>
              </a:rPr>
              <a:t>72 საათში </a:t>
            </a:r>
            <a:r>
              <a:rPr lang="ka-GE" sz="2200" dirty="0" smtClean="0">
                <a:solidFill>
                  <a:schemeClr val="accent1">
                    <a:lumMod val="75000"/>
                  </a:schemeClr>
                </a:solidFill>
              </a:rPr>
              <a:t>ერთხელ (საკუთარი სახსრებით) ან სავალდებულო </a:t>
            </a:r>
            <a:r>
              <a:rPr lang="ka-GE" sz="2200" dirty="0">
                <a:solidFill>
                  <a:schemeClr val="accent1">
                    <a:lumMod val="75000"/>
                  </a:schemeClr>
                </a:solidFill>
              </a:rPr>
              <a:t>14 დღიანი </a:t>
            </a:r>
            <a:r>
              <a:rPr lang="ka-GE" sz="2200" dirty="0" smtClean="0">
                <a:solidFill>
                  <a:schemeClr val="accent1">
                    <a:lumMod val="75000"/>
                  </a:schemeClr>
                </a:solidFill>
              </a:rPr>
              <a:t>კარანტინი (ასევე </a:t>
            </a:r>
            <a:r>
              <a:rPr lang="ka-GE" sz="2200" dirty="0">
                <a:solidFill>
                  <a:schemeClr val="accent1">
                    <a:lumMod val="75000"/>
                  </a:schemeClr>
                </a:solidFill>
              </a:rPr>
              <a:t>საკუთარი </a:t>
            </a:r>
            <a:r>
              <a:rPr lang="ka-GE" sz="2200" dirty="0" smtClean="0">
                <a:solidFill>
                  <a:schemeClr val="accent1">
                    <a:lumMod val="75000"/>
                  </a:schemeClr>
                </a:solidFill>
              </a:rPr>
              <a:t>სახსრებით)</a:t>
            </a:r>
          </a:p>
        </p:txBody>
      </p:sp>
    </p:spTree>
    <p:extLst>
      <p:ext uri="{BB962C8B-B14F-4D97-AF65-F5344CB8AC3E}">
        <p14:creationId xmlns:p14="http://schemas.microsoft.com/office/powerpoint/2010/main" val="219875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5EDBF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2905" y="279508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უახლოეს პერიოდში გასათვალისწინებელი ასპექტების მიმოხილვა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480" y="1786575"/>
            <a:ext cx="10363102" cy="4623461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ka-GE" sz="2400" b="1" u="sng" dirty="0" smtClean="0">
                <a:solidFill>
                  <a:schemeClr val="accent1">
                    <a:lumMod val="75000"/>
                  </a:schemeClr>
                </a:solidFill>
              </a:rPr>
              <a:t>მოგზაურობასთან დაკავშირებული საკითხები</a:t>
            </a: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სასწავლო ვიზიტები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ნებისმიერ ქვეყანაში, 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მათ შორის გერმანია, საფრანგეთი, ესტონეთი, </a:t>
            </a:r>
            <a:r>
              <a:rPr lang="ka-GE" sz="2400" dirty="0" err="1">
                <a:solidFill>
                  <a:schemeClr val="accent1">
                    <a:lumMod val="75000"/>
                  </a:schemeClr>
                </a:solidFill>
              </a:rPr>
              <a:t>ლიეტუვასა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 და ლატვიაში </a:t>
            </a:r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მგზავრობის შემდეგ, </a:t>
            </a:r>
            <a:r>
              <a:rPr lang="ka-GE" sz="2400" b="1" u="sng" dirty="0">
                <a:solidFill>
                  <a:schemeClr val="accent1">
                    <a:lumMod val="75000"/>
                  </a:schemeClr>
                </a:solidFill>
              </a:rPr>
              <a:t>საქართველოში დაბრუნებისას, საქართველოს მოქალაქეს მოეთხოვება 14-დღიანი კარანტინის გავლა სავალდებულო წესით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ფრენები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2020 წლის აგვისტოდან - </a:t>
            </a: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პირდაპირი ფრენები გერმანიიდან, საფრანგეთიდან, ლატვიიდან 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(მიმდინარეობს მოლაპარაკებები და ეს სია შესაძლოა გაფართოვდეს)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ka-GE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ka-GE" sz="2400" b="1" u="sng" dirty="0" smtClean="0">
                <a:solidFill>
                  <a:schemeClr val="accent1">
                    <a:lumMod val="75000"/>
                  </a:schemeClr>
                </a:solidFill>
              </a:rPr>
              <a:t>ღონისძიებების/სამუშაო შეხვედრების ორგანიზება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ka-GE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ახალი </a:t>
            </a:r>
            <a:r>
              <a:rPr lang="ka-GE" sz="2400" dirty="0" err="1">
                <a:solidFill>
                  <a:schemeClr val="accent1">
                    <a:lumMod val="75000"/>
                  </a:schemeClr>
                </a:solidFill>
              </a:rPr>
              <a:t>კორონავირუსით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SARS-CoV-2) 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გამოწვეულ ინფექციასთან (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COVID-19) 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დაკავშირებული </a:t>
            </a: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ზოგადი </a:t>
            </a:r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რეკომენდაციები ტრენინგ ცენტრების, კონფერენციების, სემინარებისა და </a:t>
            </a: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მსგავსი </a:t>
            </a:r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ღონისძიებების მიმართ 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საქართველოს 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ოკუპირებული ტერიტორიებიდან დევნილთა, შრომის, ჯანმრთელობისა და სოციალური დაცვის 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სამინისტროს ვებ-გვერდი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ბენეფიციარი უწყების შიდა წესები/პროცედურები და სამუშაო პრაქტიკა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– 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კოორდინაციის მნიშვნელობა</a:t>
            </a:r>
            <a:endParaRPr lang="en-US" sz="2400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60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567" y="2778605"/>
            <a:ext cx="9634247" cy="1507067"/>
          </a:xfrm>
        </p:spPr>
        <p:txBody>
          <a:bodyPr>
            <a:normAutofit/>
          </a:bodyPr>
          <a:lstStyle/>
          <a:p>
            <a:pPr algn="ctr"/>
            <a:r>
              <a:rPr lang="ka-GE" sz="4200" b="1" dirty="0" smtClean="0">
                <a:solidFill>
                  <a:schemeClr val="accent1">
                    <a:lumMod val="75000"/>
                  </a:schemeClr>
                </a:solidFill>
              </a:rPr>
              <a:t>კითხვები</a:t>
            </a:r>
            <a:endParaRPr lang="en-US" sz="4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ction Button: Help 2">
            <a:hlinkClick r:id="" action="ppaction://noaction" highlightClick="1"/>
          </p:cNvPr>
          <p:cNvSpPr/>
          <p:nvPr/>
        </p:nvSpPr>
        <p:spPr>
          <a:xfrm>
            <a:off x="8248072" y="2409920"/>
            <a:ext cx="1819564" cy="2244436"/>
          </a:xfrm>
          <a:prstGeom prst="actionButtonHelp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 Button: Help 3">
            <a:hlinkClick r:id="" action="ppaction://noaction" highlightClick="1"/>
          </p:cNvPr>
          <p:cNvSpPr/>
          <p:nvPr/>
        </p:nvSpPr>
        <p:spPr>
          <a:xfrm>
            <a:off x="2158819" y="2409920"/>
            <a:ext cx="1819564" cy="2244436"/>
          </a:xfrm>
          <a:prstGeom prst="actionButtonHelp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Help 4">
            <a:hlinkClick r:id="" action="ppaction://noaction" highlightClick="1"/>
          </p:cNvPr>
          <p:cNvSpPr/>
          <p:nvPr/>
        </p:nvSpPr>
        <p:spPr>
          <a:xfrm>
            <a:off x="5103089" y="4285672"/>
            <a:ext cx="1819564" cy="2244436"/>
          </a:xfrm>
          <a:prstGeom prst="actionButtonHelp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Help 5">
            <a:hlinkClick r:id="" action="ppaction://noaction" highlightClick="1"/>
          </p:cNvPr>
          <p:cNvSpPr/>
          <p:nvPr/>
        </p:nvSpPr>
        <p:spPr>
          <a:xfrm>
            <a:off x="5056908" y="534169"/>
            <a:ext cx="1819564" cy="2244436"/>
          </a:xfrm>
          <a:prstGeom prst="actionButtonHelp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1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091" y="2390678"/>
            <a:ext cx="9634247" cy="1507067"/>
          </a:xfrm>
        </p:spPr>
        <p:txBody>
          <a:bodyPr>
            <a:normAutofit/>
          </a:bodyPr>
          <a:lstStyle/>
          <a:p>
            <a:pPr algn="ctr"/>
            <a:r>
              <a:rPr lang="ka-GE" sz="4200" b="1" dirty="0" smtClean="0">
                <a:solidFill>
                  <a:schemeClr val="accent1">
                    <a:lumMod val="75000"/>
                  </a:schemeClr>
                </a:solidFill>
              </a:rPr>
              <a:t>გმადლობთ ყურადღებისთვის</a:t>
            </a:r>
            <a:endParaRPr lang="en-US" sz="4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94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5EDBF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350" y="160228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ka-GE" sz="4000" b="1" dirty="0" smtClean="0">
                <a:solidFill>
                  <a:schemeClr val="accent1">
                    <a:lumMod val="75000"/>
                  </a:schemeClr>
                </a:solidFill>
              </a:rPr>
              <a:t>სტატისტიკური მონაცემები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3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341026419"/>
              </p:ext>
            </p:extLst>
          </p:nvPr>
        </p:nvGraphicFramePr>
        <p:xfrm>
          <a:off x="1253136" y="995547"/>
          <a:ext cx="10392827" cy="5529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7543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5EDBF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745" y="279508"/>
            <a:ext cx="9956800" cy="1507067"/>
          </a:xfrm>
        </p:spPr>
        <p:txBody>
          <a:bodyPr>
            <a:normAutofit/>
          </a:bodyPr>
          <a:lstStyle/>
          <a:p>
            <a:pPr algn="ctr"/>
            <a:r>
              <a:rPr lang="ka-GE" sz="3000" b="1" dirty="0" smtClean="0">
                <a:solidFill>
                  <a:schemeClr val="accent1">
                    <a:lumMod val="75000"/>
                  </a:schemeClr>
                </a:solidFill>
              </a:rPr>
              <a:t>მნიშვნელოვანი ასპექტები</a:t>
            </a:r>
            <a:br>
              <a:rPr lang="ka-GE" sz="3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</a:rPr>
              <a:t>Covid-19 </a:t>
            </a:r>
            <a:r>
              <a:rPr lang="ka-GE" sz="3000" b="1" dirty="0">
                <a:solidFill>
                  <a:schemeClr val="accent1">
                    <a:lumMod val="75000"/>
                  </a:schemeClr>
                </a:solidFill>
              </a:rPr>
              <a:t>პანდემიის პერიოდში 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TWINNING-</a:t>
            </a:r>
            <a:r>
              <a:rPr lang="ka-GE" sz="3000" b="1" dirty="0">
                <a:solidFill>
                  <a:schemeClr val="accent1">
                    <a:lumMod val="75000"/>
                  </a:schemeClr>
                </a:solidFill>
              </a:rPr>
              <a:t>ის ინსტრუმენტის ფუნქციონირების ფარგლებში</a:t>
            </a:r>
            <a:endParaRPr lang="en-US" sz="3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316" y="2303812"/>
            <a:ext cx="10574124" cy="4178333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ევროკომისიის 2020 წლის 8 აპრილის კომუნიკაცია „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Communication on the Global EU Response to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COVID-19</a:t>
            </a: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</a:p>
          <a:p>
            <a:pPr marL="0" indent="0" algn="just">
              <a:buNone/>
            </a:pP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ევროკავშირის ტექნიკური დახმარების განსაკუთრებული როლი პარტნიორ ქვეყნებში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COVID-19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-ის პანდემიით გამოწვეული ეკონომიკურ და სოციალურ შედეგებთან </a:t>
            </a:r>
            <a:r>
              <a:rPr lang="ka-GE" sz="2400" dirty="0" err="1" smtClean="0">
                <a:solidFill>
                  <a:schemeClr val="accent1">
                    <a:lumMod val="75000"/>
                  </a:schemeClr>
                </a:solidFill>
              </a:rPr>
              <a:t>გამკლავების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 პროცესში</a:t>
            </a:r>
          </a:p>
          <a:p>
            <a:pPr algn="just">
              <a:buFont typeface="Wingdings" panose="05000000000000000000" pitchFamily="2" charset="2"/>
              <a:buChar char="à"/>
            </a:pP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ka-GE" sz="2400" b="1" dirty="0" err="1" smtClean="0">
                <a:solidFill>
                  <a:schemeClr val="accent1">
                    <a:lumMod val="75000"/>
                  </a:schemeClr>
                </a:solidFill>
              </a:rPr>
              <a:t>ე.წ</a:t>
            </a: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. „დათქმები მოქნილობის თაობაზე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Covid-19 </a:t>
            </a:r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პანდემიის პერიოდში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TWINNING-</a:t>
            </a:r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ის ინსტრუმენტის </a:t>
            </a: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ფუნქციონირების ფარგლებში“ </a:t>
            </a:r>
            <a:endParaRPr lang="ka-GE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ინსტრუმენტის მოქნილობის გაზრდა, გამონაკლისები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Twinning-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ის სახელმძღვანელო დოკუმენტის დებულებებიდან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2400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ხშირად დასმული კითხვების კრებული </a:t>
            </a:r>
          </a:p>
          <a:p>
            <a:pPr marL="0" indent="0" algn="just">
              <a:buNone/>
            </a:pP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Covid-19 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პანდემიის პერიოდში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TWINNING-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ის ინსტრუმენტის ფუნქციონირებასთან დაკავშირებით 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არსებული კითხვებისა და გამოწვევების იდენტიფიცირება და მათზე რეაგირება</a:t>
            </a:r>
            <a:endParaRPr lang="ka-GE" sz="2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81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5EDBF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2905" y="279508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ka-GE" sz="3000" b="1" dirty="0">
                <a:solidFill>
                  <a:schemeClr val="accent1">
                    <a:lumMod val="75000"/>
                  </a:schemeClr>
                </a:solidFill>
              </a:rPr>
              <a:t>მნიშვნელოვანი ასპექტები</a:t>
            </a:r>
            <a:br>
              <a:rPr lang="ka-GE" sz="3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Covid-19 </a:t>
            </a:r>
            <a:r>
              <a:rPr lang="ka-GE" sz="3000" b="1" dirty="0">
                <a:solidFill>
                  <a:schemeClr val="accent1">
                    <a:lumMod val="75000"/>
                  </a:schemeClr>
                </a:solidFill>
              </a:rPr>
              <a:t>პანდემიის პერიოდში 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TWINNING-</a:t>
            </a:r>
            <a:r>
              <a:rPr lang="ka-GE" sz="3000" b="1" dirty="0">
                <a:solidFill>
                  <a:schemeClr val="accent1">
                    <a:lumMod val="75000"/>
                  </a:schemeClr>
                </a:solidFill>
              </a:rPr>
              <a:t>ის ინსტრუმენტის ფუნქციონირების ფარგლებში</a:t>
            </a:r>
            <a:endParaRPr lang="en-US" sz="3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316" y="2165266"/>
            <a:ext cx="10574124" cy="417833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დისტანციური შეხვედრები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Twinning-</a:t>
            </a: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ის ეროვნული კოორდინატორებისთვის,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RTA</a:t>
            </a: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-ებისთვის, ევროკავშირის დელეგაციების წარმომადგენლებისთვის</a:t>
            </a:r>
            <a:endParaRPr lang="en-US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რეკომენდაციები დისტანციური აქტივობების განხორციელებისთვის</a:t>
            </a:r>
            <a:endParaRPr lang="en-US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ინდივიდუალური კონსულტაციები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2400" b="1" u="sng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95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5EDBF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103" y="44904"/>
            <a:ext cx="10428891" cy="1206468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ylfaen" panose="010A0502050306030303" pitchFamily="18" charset="0"/>
              </a:rPr>
              <a:t>Twinning-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</a:rPr>
              <a:t>ის პროექტების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ylfaen" panose="010A0502050306030303" pitchFamily="18" charset="0"/>
              </a:rPr>
              <a:t>RTA-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</a:rPr>
              <a:t>ებისა და ბენეფიციარების მონაწილეობით ჩატარებული გამოკითხვის შედეგების მიმოხილვა 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5" name="Text Placeholder 5"/>
          <p:cNvSpPr txBox="1">
            <a:spLocks/>
          </p:cNvSpPr>
          <p:nvPr/>
        </p:nvSpPr>
        <p:spPr>
          <a:xfrm>
            <a:off x="924909" y="1511266"/>
            <a:ext cx="10428891" cy="1147093"/>
          </a:xfrm>
          <a:prstGeom prst="rect">
            <a:avLst/>
          </a:prstGeom>
          <a:solidFill>
            <a:sysClr val="window" lastClr="FFFFFF"/>
          </a:solidFill>
          <a:ln w="381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1963" indent="0"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r>
              <a:rPr lang="ka-GE" sz="2400" dirty="0" smtClean="0">
                <a:solidFill>
                  <a:prstClr val="black"/>
                </a:solidFill>
                <a:cs typeface="Calibri" panose="020F0502020204030204" pitchFamily="34" charset="0"/>
              </a:rPr>
              <a:t>როგორი </a:t>
            </a:r>
            <a:r>
              <a:rPr lang="ka-GE" sz="2400" dirty="0">
                <a:solidFill>
                  <a:prstClr val="black"/>
                </a:solidFill>
                <a:cs typeface="Calibri" panose="020F0502020204030204" pitchFamily="34" charset="0"/>
              </a:rPr>
              <a:t>გავლენა იქონია თქვენს უწყებაში მიმდინარე </a:t>
            </a:r>
            <a:r>
              <a:rPr lang="en-US" sz="2400" dirty="0">
                <a:solidFill>
                  <a:prstClr val="black"/>
                </a:solidFill>
                <a:latin typeface="Sylfaen" panose="010A0502050306030303" pitchFamily="18" charset="0"/>
                <a:cs typeface="Calibri" panose="020F0502020204030204" pitchFamily="34" charset="0"/>
              </a:rPr>
              <a:t>Twinning-</a:t>
            </a:r>
            <a:r>
              <a:rPr lang="ka-GE" sz="2400" dirty="0">
                <a:solidFill>
                  <a:prstClr val="black"/>
                </a:solidFill>
                <a:cs typeface="Calibri" panose="020F0502020204030204" pitchFamily="34" charset="0"/>
              </a:rPr>
              <a:t>ის პროექტის განხორციელებაზე </a:t>
            </a:r>
            <a:r>
              <a:rPr lang="en-US" sz="2400" dirty="0">
                <a:solidFill>
                  <a:prstClr val="black"/>
                </a:solidFill>
                <a:latin typeface="Sylfaen" panose="010A0502050306030303" pitchFamily="18" charset="0"/>
                <a:cs typeface="Calibri" panose="020F0502020204030204" pitchFamily="34" charset="0"/>
              </a:rPr>
              <a:t>COVID-19-</a:t>
            </a:r>
            <a:r>
              <a:rPr lang="ka-GE" sz="2400" dirty="0">
                <a:solidFill>
                  <a:prstClr val="black"/>
                </a:solidFill>
                <a:cs typeface="Calibri" panose="020F0502020204030204" pitchFamily="34" charset="0"/>
              </a:rPr>
              <a:t>ის პანდემიით გამოწვეულმა მოვლენებმა?</a:t>
            </a:r>
            <a:endParaRPr lang="en-US" sz="2400" dirty="0" smtClean="0">
              <a:solidFill>
                <a:prstClr val="black"/>
              </a:solidFill>
              <a:latin typeface="Sylfaen" panose="010A0502050306030303" pitchFamily="18" charset="0"/>
              <a:cs typeface="Calibri" panose="020F050202020403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51945" y="1235959"/>
            <a:ext cx="830317" cy="8345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24907" y="2795752"/>
            <a:ext cx="4206240" cy="3978395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625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endParaRPr lang="ka-GE" sz="3200" b="1" dirty="0" smtClean="0">
              <a:solidFill>
                <a:prstClr val="black"/>
              </a:solidFill>
            </a:endParaRPr>
          </a:p>
          <a:p>
            <a:pPr marL="0" indent="0" algn="ctr"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en-US" sz="3800" b="1" dirty="0" smtClean="0">
                <a:solidFill>
                  <a:prstClr val="black"/>
                </a:solidFill>
                <a:latin typeface="Sylfaen" panose="010A0502050306030303" pitchFamily="18" charset="0"/>
              </a:rPr>
              <a:t>RTAs</a:t>
            </a: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900" dirty="0" smtClean="0">
                <a:solidFill>
                  <a:prstClr val="black"/>
                </a:solidFill>
              </a:rPr>
              <a:t>პროექტის შეფერხება</a:t>
            </a:r>
            <a:endParaRPr lang="en-US" sz="2900" dirty="0" smtClean="0">
              <a:solidFill>
                <a:prstClr val="black"/>
              </a:solidFill>
            </a:endParaRP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900" dirty="0" smtClean="0">
                <a:solidFill>
                  <a:prstClr val="black"/>
                </a:solidFill>
              </a:rPr>
              <a:t>პროექტის ტემპის შენელება</a:t>
            </a:r>
            <a:endParaRPr lang="en-US" sz="2900" dirty="0" smtClean="0">
              <a:solidFill>
                <a:prstClr val="black"/>
              </a:solidFill>
            </a:endParaRP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900" dirty="0" smtClean="0">
                <a:solidFill>
                  <a:prstClr val="black"/>
                </a:solidFill>
              </a:rPr>
              <a:t>დისტანციურ მუშაობაზე გადასვლა</a:t>
            </a:r>
            <a:endParaRPr lang="en-US" sz="2900" dirty="0" smtClean="0">
              <a:solidFill>
                <a:prstClr val="black"/>
              </a:solidFill>
            </a:endParaRP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900" dirty="0" smtClean="0">
                <a:solidFill>
                  <a:prstClr val="black"/>
                </a:solidFill>
              </a:rPr>
              <a:t>ზოგიერთი აქტივობის გაუქმება</a:t>
            </a:r>
            <a:endParaRPr lang="en-US" sz="2900" dirty="0" smtClean="0">
              <a:solidFill>
                <a:prstClr val="black"/>
              </a:solidFill>
            </a:endParaRP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900" dirty="0" smtClean="0">
                <a:solidFill>
                  <a:prstClr val="black"/>
                </a:solidFill>
              </a:rPr>
              <a:t>წნეხი პროექტის მიმდინარეობაზე</a:t>
            </a:r>
            <a:endParaRPr lang="en-US" sz="2900" dirty="0" smtClean="0">
              <a:solidFill>
                <a:prstClr val="black"/>
              </a:solidFill>
            </a:endParaRPr>
          </a:p>
          <a:p>
            <a:pPr>
              <a:buClr>
                <a:prstClr val="white"/>
              </a:buClr>
              <a:buFont typeface="Wingdings" panose="05000000000000000000" pitchFamily="2" charset="2"/>
              <a:buChar char="v"/>
            </a:pPr>
            <a:endParaRPr lang="en-US" sz="2500" dirty="0" smtClean="0">
              <a:solidFill>
                <a:prstClr val="black"/>
              </a:solidFill>
            </a:endParaRPr>
          </a:p>
          <a:p>
            <a:pPr>
              <a:buClr>
                <a:srgbClr val="052F61">
                  <a:lumMod val="75000"/>
                </a:srgbClr>
              </a:buClr>
              <a:buFont typeface="Wingdings" panose="05000000000000000000" pitchFamily="2" charset="2"/>
              <a:buChar char="v"/>
            </a:pPr>
            <a:r>
              <a:rPr lang="ka-GE" sz="2900" dirty="0" smtClean="0">
                <a:solidFill>
                  <a:prstClr val="black"/>
                </a:solidFill>
              </a:rPr>
              <a:t>არანაირი უარყოფითი გავლენა ამ დრომდე</a:t>
            </a:r>
            <a:endParaRPr lang="en-US" sz="2900" dirty="0" smtClean="0">
              <a:solidFill>
                <a:prstClr val="black"/>
              </a:solidFill>
            </a:endParaRPr>
          </a:p>
          <a:p>
            <a:pPr>
              <a:buClr>
                <a:prstClr val="white"/>
              </a:buClr>
              <a:buFont typeface="Wingdings" panose="05000000000000000000" pitchFamily="2" charset="2"/>
              <a:buChar char="v"/>
            </a:pPr>
            <a:endParaRPr lang="en-US" dirty="0" smtClean="0">
              <a:solidFill>
                <a:prstClr val="black"/>
              </a:solidFill>
            </a:endParaRP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endParaRPr lang="en-US" dirty="0" smtClean="0">
              <a:solidFill>
                <a:prstClr val="black"/>
              </a:solidFill>
            </a:endParaRP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149801" y="2795752"/>
            <a:ext cx="4203998" cy="3978395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b="1" dirty="0" smtClean="0">
                <a:solidFill>
                  <a:prstClr val="black"/>
                </a:solidFill>
                <a:latin typeface="Sylfaen" panose="010A0502050306030303" pitchFamily="18" charset="0"/>
              </a:rPr>
              <a:t>BAs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800" dirty="0" smtClean="0">
                <a:solidFill>
                  <a:prstClr val="black"/>
                </a:solidFill>
              </a:rPr>
              <a:t>პროექტის მნიშვნელოვანი შეფერხება</a:t>
            </a:r>
            <a:endParaRPr lang="en-US" sz="1800" dirty="0" smtClean="0">
              <a:solidFill>
                <a:prstClr val="black"/>
              </a:solidFill>
              <a:latin typeface="Sylfaen" panose="010A0502050306030303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800" dirty="0" smtClean="0">
                <a:solidFill>
                  <a:prstClr val="black"/>
                </a:solidFill>
              </a:rPr>
              <a:t>აქტივობების გადადება თავდაპირველ ეტაპზე</a:t>
            </a:r>
            <a:endParaRPr lang="en-US" sz="18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800" dirty="0" smtClean="0">
                <a:solidFill>
                  <a:prstClr val="black"/>
                </a:solidFill>
              </a:rPr>
              <a:t>პროექტის ტემპის შენელება</a:t>
            </a:r>
            <a:endParaRPr lang="en-US" sz="18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800" dirty="0" smtClean="0">
                <a:solidFill>
                  <a:prstClr val="black"/>
                </a:solidFill>
              </a:rPr>
              <a:t>უარყოფითი გავლენა</a:t>
            </a:r>
            <a:endParaRPr lang="en-US" sz="18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800" dirty="0" smtClean="0">
                <a:solidFill>
                  <a:prstClr val="black"/>
                </a:solidFill>
              </a:rPr>
              <a:t>დისტანციურ მუშაობაზე გადასვლა</a:t>
            </a:r>
            <a:endParaRPr lang="en-US" sz="18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56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5EDBF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908" y="84083"/>
            <a:ext cx="10428891" cy="142718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ylfaen" panose="010A0502050306030303" pitchFamily="18" charset="0"/>
              </a:rPr>
              <a:t>Twinning-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Sylfaen" panose="010A0502050306030303" pitchFamily="18" charset="0"/>
              </a:rPr>
              <a:t>ის პროექტების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ylfaen" panose="010A0502050306030303" pitchFamily="18" charset="0"/>
              </a:rPr>
              <a:t>RTA-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Sylfaen" panose="010A0502050306030303" pitchFamily="18" charset="0"/>
              </a:rPr>
              <a:t>ებისა და ბენეფიციარების მონაწილეობით ჩატარებული გამოკითხვის შედეგების მიმოხილვა 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5" name="Text Placeholder 5"/>
          <p:cNvSpPr txBox="1">
            <a:spLocks/>
          </p:cNvSpPr>
          <p:nvPr/>
        </p:nvSpPr>
        <p:spPr>
          <a:xfrm>
            <a:off x="924909" y="1511266"/>
            <a:ext cx="10428891" cy="1147093"/>
          </a:xfrm>
          <a:prstGeom prst="rect">
            <a:avLst/>
          </a:prstGeom>
          <a:solidFill>
            <a:sysClr val="window" lastClr="FFFFFF"/>
          </a:solidFill>
          <a:ln w="381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1963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ka-GE" sz="2400" dirty="0" smtClean="0">
                <a:solidFill>
                  <a:prstClr val="black"/>
                </a:solidFill>
                <a:cs typeface="Calibri" panose="020F0502020204030204" pitchFamily="34" charset="0"/>
              </a:rPr>
              <a:t>როგორ </a:t>
            </a:r>
            <a:r>
              <a:rPr lang="ka-GE" sz="2400" dirty="0">
                <a:solidFill>
                  <a:prstClr val="black"/>
                </a:solidFill>
                <a:cs typeface="Calibri" panose="020F0502020204030204" pitchFamily="34" charset="0"/>
              </a:rPr>
              <a:t>შეაფასებდით თქვენი უწყების მზაობას დისტანციურ რეჟიმში პროექტის აქტივობების განხორციელების თვალსაზრისით? რომელ კონკრეტულ ხელშემწყობ ფაქტორებს ან/და გამოწვევებს გამოყოფდით?</a:t>
            </a:r>
            <a:endParaRPr lang="en-US" sz="2400" dirty="0">
              <a:solidFill>
                <a:prstClr val="black"/>
              </a:solidFill>
              <a:latin typeface="Sylfaen" panose="010A0502050306030303" pitchFamily="18" charset="0"/>
              <a:cs typeface="Calibri" panose="020F050202020403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51945" y="1235959"/>
            <a:ext cx="830317" cy="8345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24908" y="2717733"/>
            <a:ext cx="4374405" cy="4106557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250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en-US" sz="9600" b="1" dirty="0" smtClean="0">
                <a:solidFill>
                  <a:prstClr val="black"/>
                </a:solidFill>
                <a:latin typeface="Sylfaen" panose="010A0502050306030303" pitchFamily="18" charset="0"/>
              </a:rPr>
              <a:t>RTAs</a:t>
            </a: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5600" dirty="0" smtClean="0">
                <a:solidFill>
                  <a:prstClr val="black"/>
                </a:solidFill>
              </a:rPr>
              <a:t>გამოავლინეს მოქნილობის უნარი და მზაობა</a:t>
            </a:r>
            <a:endParaRPr lang="en-US" sz="56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5600" dirty="0" smtClean="0">
                <a:solidFill>
                  <a:prstClr val="black"/>
                </a:solidFill>
              </a:rPr>
              <a:t>შესაბამისად იყვნენ აღჭურვილი </a:t>
            </a:r>
            <a:r>
              <a:rPr lang="en-US" sz="5600" dirty="0" smtClean="0">
                <a:solidFill>
                  <a:prstClr val="black"/>
                </a:solidFill>
              </a:rPr>
              <a:t>IT</a:t>
            </a:r>
            <a:r>
              <a:rPr lang="ka-GE" sz="5600" dirty="0" smtClean="0">
                <a:solidFill>
                  <a:prstClr val="black"/>
                </a:solidFill>
              </a:rPr>
              <a:t> ტექნოლოგიებით</a:t>
            </a:r>
            <a:endParaRPr lang="en-US" sz="56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5600" dirty="0" smtClean="0">
                <a:solidFill>
                  <a:prstClr val="black"/>
                </a:solidFill>
              </a:rPr>
              <a:t>მეტი ვიდრე დამაკმაყოფილებელი</a:t>
            </a:r>
            <a:endParaRPr lang="en-US" sz="56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5600" dirty="0" smtClean="0">
                <a:solidFill>
                  <a:prstClr val="black"/>
                </a:solidFill>
              </a:rPr>
              <a:t>საკითხის გადაჭრის სწრაფი უნარი </a:t>
            </a:r>
            <a:endParaRPr lang="en-US" sz="56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5600" dirty="0" smtClean="0">
                <a:solidFill>
                  <a:prstClr val="black"/>
                </a:solidFill>
              </a:rPr>
              <a:t>კარგად მომზადებული</a:t>
            </a:r>
            <a:endParaRPr lang="en-US" sz="56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5600" dirty="0" smtClean="0">
                <a:solidFill>
                  <a:prstClr val="black"/>
                </a:solidFill>
              </a:rPr>
              <a:t>არ იყო მნიშვნელოვანი გამოწვევები და პრობლემები</a:t>
            </a:r>
            <a:endParaRPr lang="en-US" sz="5600" dirty="0" smtClean="0">
              <a:solidFill>
                <a:prstClr val="black"/>
              </a:solidFill>
            </a:endParaRPr>
          </a:p>
          <a:p>
            <a:pPr>
              <a:buClr>
                <a:srgbClr val="052F61">
                  <a:lumMod val="75000"/>
                </a:srgbClr>
              </a:buClr>
              <a:buFont typeface="Wingdings" panose="05000000000000000000" pitchFamily="2" charset="2"/>
              <a:buChar char="v"/>
            </a:pPr>
            <a:r>
              <a:rPr lang="ka-GE" sz="5600" dirty="0" smtClean="0">
                <a:solidFill>
                  <a:prstClr val="black"/>
                </a:solidFill>
              </a:rPr>
              <a:t>არ აღმოჩნდნენ მზად და გარკვეული დრო დასჭირდათ</a:t>
            </a:r>
            <a:endParaRPr lang="en-US" sz="5600" dirty="0" smtClean="0">
              <a:solidFill>
                <a:prstClr val="black"/>
              </a:solidFill>
            </a:endParaRPr>
          </a:p>
          <a:p>
            <a:pPr>
              <a:buClr>
                <a:srgbClr val="052F61">
                  <a:lumMod val="75000"/>
                </a:srgbClr>
              </a:buClr>
              <a:buFont typeface="Wingdings" panose="05000000000000000000" pitchFamily="2" charset="2"/>
              <a:buChar char="v"/>
            </a:pPr>
            <a:r>
              <a:rPr lang="ka-GE" sz="5600" dirty="0" smtClean="0">
                <a:solidFill>
                  <a:prstClr val="black"/>
                </a:solidFill>
              </a:rPr>
              <a:t>საკმაოდ ძნელი აღმოჩნდა თავდაპირველ ეტაპზე</a:t>
            </a:r>
            <a:endParaRPr lang="en-US" sz="5600" dirty="0" smtClean="0">
              <a:solidFill>
                <a:prstClr val="black"/>
              </a:solidFill>
            </a:endParaRP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endParaRPr lang="en-US" dirty="0" smtClean="0">
              <a:solidFill>
                <a:prstClr val="black"/>
              </a:solidFill>
            </a:endParaRP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149801" y="2717733"/>
            <a:ext cx="4203998" cy="4065645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b="1" dirty="0" smtClean="0">
                <a:solidFill>
                  <a:prstClr val="black"/>
                </a:solidFill>
                <a:latin typeface="Sylfaen" panose="010A0502050306030303" pitchFamily="18" charset="0"/>
              </a:rPr>
              <a:t>BAs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სწრფად ადაპტირდნენ ახალ რეალობასთან</a:t>
            </a:r>
            <a:endParaRPr lang="en-US" sz="1600" dirty="0" smtClean="0">
              <a:solidFill>
                <a:prstClr val="black"/>
              </a:solidFill>
              <a:latin typeface="Sylfaen" panose="010A0502050306030303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მზაობა და მოტივაცია</a:t>
            </a:r>
            <a:endParaRPr lang="en-US" sz="1600" dirty="0" smtClean="0">
              <a:solidFill>
                <a:prstClr val="black"/>
              </a:solidFill>
              <a:latin typeface="Sylfaen" panose="010A0502050306030303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სრული ჩართულობა დისტანციურ ღონისძიებებში</a:t>
            </a:r>
            <a:endParaRPr lang="en-US" sz="1600" dirty="0" smtClean="0">
              <a:solidFill>
                <a:prstClr val="black"/>
              </a:solidFill>
              <a:latin typeface="Sylfaen" panose="010A0502050306030303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 smtClean="0">
              <a:solidFill>
                <a:prstClr val="black"/>
              </a:solidFill>
              <a:latin typeface="Sylfaen" panose="010A0502050306030303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prstClr val="black"/>
                </a:solidFill>
                <a:latin typeface="Sylfaen" panose="010A0502050306030303" pitchFamily="18" charset="0"/>
              </a:rPr>
              <a:t>RTA</a:t>
            </a:r>
            <a:r>
              <a:rPr lang="ka-GE" sz="1600" dirty="0" smtClean="0">
                <a:solidFill>
                  <a:prstClr val="black"/>
                </a:solidFill>
              </a:rPr>
              <a:t>-სა და მოკლე ვადიანი ექსპერტების ფიზიკური არყოფნა</a:t>
            </a:r>
            <a:r>
              <a:rPr lang="en-US" sz="1600" dirty="0" smtClean="0">
                <a:solidFill>
                  <a:prstClr val="black"/>
                </a:solidFill>
                <a:latin typeface="Sylfaen" panose="010A0502050306030303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a-GE" sz="1600" dirty="0" smtClean="0">
                <a:solidFill>
                  <a:prstClr val="black"/>
                </a:solidFill>
              </a:rPr>
              <a:t>ინგლისური ენის არცოდნა </a:t>
            </a:r>
            <a:endParaRPr lang="en-US" sz="1600" dirty="0" smtClean="0">
              <a:solidFill>
                <a:prstClr val="black"/>
              </a:solidFill>
              <a:latin typeface="Sylfaen" panose="010A0502050306030303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a-GE" sz="1600" dirty="0" smtClean="0">
                <a:solidFill>
                  <a:prstClr val="black"/>
                </a:solidFill>
              </a:rPr>
              <a:t>თარგმანი </a:t>
            </a:r>
            <a:endParaRPr lang="en-US" sz="1600" dirty="0">
              <a:solidFill>
                <a:prstClr val="black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62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5EDBF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908" y="304800"/>
            <a:ext cx="10428891" cy="1206468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ylfaen" panose="010A0502050306030303" pitchFamily="18" charset="0"/>
              </a:rPr>
              <a:t>Twinning-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</a:rPr>
              <a:t>ის პროექტების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ylfaen" panose="010A0502050306030303" pitchFamily="18" charset="0"/>
              </a:rPr>
              <a:t>RTA-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</a:rPr>
              <a:t>ებისა და ბენეფიციარების მონაწილეობით ჩატარებული გამოკითხვის შედეგების მიმოხილვა 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5" name="Text Placeholder 5"/>
          <p:cNvSpPr txBox="1">
            <a:spLocks/>
          </p:cNvSpPr>
          <p:nvPr/>
        </p:nvSpPr>
        <p:spPr>
          <a:xfrm>
            <a:off x="924909" y="1511266"/>
            <a:ext cx="10428891" cy="1316017"/>
          </a:xfrm>
          <a:prstGeom prst="rect">
            <a:avLst/>
          </a:prstGeom>
          <a:solidFill>
            <a:sysClr val="window" lastClr="FFFFFF"/>
          </a:solidFill>
          <a:ln w="381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1963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ka-GE" sz="2400" dirty="0" smtClean="0">
                <a:solidFill>
                  <a:prstClr val="black"/>
                </a:solidFill>
                <a:cs typeface="Calibri" panose="020F0502020204030204" pitchFamily="34" charset="0"/>
              </a:rPr>
              <a:t>როგორ </a:t>
            </a:r>
            <a:r>
              <a:rPr lang="ka-GE" sz="2400" dirty="0">
                <a:solidFill>
                  <a:prstClr val="black"/>
                </a:solidFill>
                <a:cs typeface="Calibri" panose="020F0502020204030204" pitchFamily="34" charset="0"/>
              </a:rPr>
              <a:t>შეაფასებდით თქვენი პარტნიორი უწყების/უწყებების (</a:t>
            </a:r>
            <a:r>
              <a:rPr lang="en-US" sz="2400" dirty="0">
                <a:solidFill>
                  <a:prstClr val="black"/>
                </a:solidFill>
                <a:latin typeface="Sylfaen" panose="010A0502050306030303" pitchFamily="18" charset="0"/>
                <a:cs typeface="Calibri" panose="020F0502020204030204" pitchFamily="34" charset="0"/>
              </a:rPr>
              <a:t>Twinning-</a:t>
            </a:r>
            <a:r>
              <a:rPr lang="ka-GE" sz="2400" dirty="0">
                <a:solidFill>
                  <a:prstClr val="black"/>
                </a:solidFill>
                <a:cs typeface="Calibri" panose="020F0502020204030204" pitchFamily="34" charset="0"/>
              </a:rPr>
              <a:t>ის გუნდი) მზაობას დისტანციურ რეჟიმში პროექტის აქტივობების განხორციელების თვალსაზრისით? რომელ კონკრეტულ ხელშემწყობ ფაქტორებს ან/და გამოწვევებს გამოყოფდით?</a:t>
            </a:r>
            <a:endParaRPr lang="en-US" sz="2400" dirty="0">
              <a:solidFill>
                <a:prstClr val="black"/>
              </a:solidFill>
              <a:latin typeface="Sylfaen" panose="010A0502050306030303" pitchFamily="18" charset="0"/>
              <a:cs typeface="Calibri" panose="020F050202020403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51945" y="1235959"/>
            <a:ext cx="830317" cy="8345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09635" y="2933665"/>
            <a:ext cx="4206240" cy="384048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775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en-US" sz="3100" b="1" dirty="0" smtClean="0">
                <a:solidFill>
                  <a:prstClr val="black"/>
                </a:solidFill>
                <a:latin typeface="Sylfaen" panose="010A0502050306030303" pitchFamily="18" charset="0"/>
              </a:rPr>
              <a:t>RTAs</a:t>
            </a: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100" dirty="0" smtClean="0">
                <a:solidFill>
                  <a:prstClr val="black"/>
                </a:solidFill>
              </a:rPr>
              <a:t>ძალიან კარგი</a:t>
            </a:r>
            <a:endParaRPr lang="en-US" sz="21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100" dirty="0" smtClean="0">
                <a:solidFill>
                  <a:prstClr val="black"/>
                </a:solidFill>
              </a:rPr>
              <a:t>მეტი ვიდრე დამაკმაყოფილებელი</a:t>
            </a:r>
            <a:endParaRPr lang="en-US" sz="21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100" dirty="0" smtClean="0">
                <a:solidFill>
                  <a:prstClr val="black"/>
                </a:solidFill>
              </a:rPr>
              <a:t>ახალ სამუშაო გარემოსთან ადაპტაცია </a:t>
            </a: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100" dirty="0" smtClean="0">
                <a:solidFill>
                  <a:prstClr val="black"/>
                </a:solidFill>
              </a:rPr>
              <a:t>ძალიან კარგად და ეფექტურად წარმოდგენილი</a:t>
            </a:r>
            <a:endParaRPr lang="en-US" sz="21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100" dirty="0" smtClean="0">
                <a:solidFill>
                  <a:prstClr val="black"/>
                </a:solidFill>
              </a:rPr>
              <a:t>მარტივად გადასვლა დისტანციურ სამუშაო რეჟიმზე</a:t>
            </a: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endParaRPr lang="en-US" sz="2100" dirty="0" smtClean="0">
              <a:solidFill>
                <a:prstClr val="black"/>
              </a:solidFill>
            </a:endParaRPr>
          </a:p>
          <a:p>
            <a:pPr algn="just">
              <a:buClr>
                <a:srgbClr val="052F61">
                  <a:lumMod val="75000"/>
                </a:srgbClr>
              </a:buClr>
              <a:buFont typeface="Wingdings" panose="05000000000000000000" pitchFamily="2" charset="2"/>
              <a:buChar char="v"/>
            </a:pPr>
            <a:r>
              <a:rPr lang="ka-GE" sz="1900" dirty="0" smtClean="0">
                <a:solidFill>
                  <a:prstClr val="black"/>
                </a:solidFill>
              </a:rPr>
              <a:t>რომ არა მათი გადატვირთული სამუშაო რეჟიმი, იქნებოდნენ კარგად მომზადებულნი</a:t>
            </a:r>
            <a:r>
              <a:rPr lang="ka-GE" sz="1900" dirty="0">
                <a:solidFill>
                  <a:prstClr val="black"/>
                </a:solidFill>
              </a:rPr>
              <a:t>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149801" y="2933666"/>
            <a:ext cx="4203998" cy="3840481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b="1" dirty="0" smtClean="0">
                <a:solidFill>
                  <a:prstClr val="black"/>
                </a:solidFill>
                <a:latin typeface="Sylfaen" panose="010A0502050306030303" pitchFamily="18" charset="0"/>
              </a:rPr>
              <a:t>BAs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მარტივად ადაპტირდნენ ახალ რეალობათან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ექსპერტების მობილიზება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პარტნიორის მზაობა დაეკმაყოფილებინათ ბენეფიციარის საჭიროებები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პარტნიორი გუნდის სრული ჩართულობა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>
              <a:solidFill>
                <a:prstClr val="black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prstClr val="black"/>
                </a:solidFill>
              </a:rPr>
              <a:t>RTA-</a:t>
            </a:r>
            <a:r>
              <a:rPr lang="ka-GE" sz="1600" dirty="0">
                <a:solidFill>
                  <a:prstClr val="black"/>
                </a:solidFill>
              </a:rPr>
              <a:t>სა და მოკლე ვადიანი ექსპერტების ფიზიკური არყოფნა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a-GE" sz="1600" dirty="0" smtClean="0">
                <a:solidFill>
                  <a:prstClr val="black"/>
                </a:solidFill>
              </a:rPr>
              <a:t>დისტანციური ტრენინგები</a:t>
            </a:r>
            <a:r>
              <a:rPr lang="en-US" sz="1600" dirty="0" smtClean="0">
                <a:solidFill>
                  <a:prstClr val="black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a-GE" sz="1600" dirty="0" smtClean="0">
                <a:solidFill>
                  <a:prstClr val="black"/>
                </a:solidFill>
              </a:rPr>
              <a:t>დაინტერესებული ჯგუფების ჩართულობა</a:t>
            </a:r>
            <a:endParaRPr lang="en-US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59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5EDBF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908" y="178676"/>
            <a:ext cx="10428891" cy="1332592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Twinning-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</a:rPr>
              <a:t>ის პროექტების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RTA-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</a:rPr>
              <a:t>ებისა და ბენეფიციარების მონაწილეობით ჩატარებული გამოკითხვის შედეგების მიმოხილვა 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 Placeholder 5"/>
          <p:cNvSpPr txBox="1">
            <a:spLocks/>
          </p:cNvSpPr>
          <p:nvPr/>
        </p:nvSpPr>
        <p:spPr>
          <a:xfrm>
            <a:off x="924909" y="1511266"/>
            <a:ext cx="10428891" cy="1147093"/>
          </a:xfrm>
          <a:prstGeom prst="rect">
            <a:avLst/>
          </a:prstGeom>
          <a:solidFill>
            <a:sysClr val="window" lastClr="FFFFFF"/>
          </a:solidFill>
          <a:ln w="381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1963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2400" dirty="0" smtClean="0">
                <a:solidFill>
                  <a:prstClr val="black"/>
                </a:solidFill>
                <a:cs typeface="Calibri" panose="020F0502020204030204" pitchFamily="34" charset="0"/>
              </a:rPr>
              <a:t>COVID-19-</a:t>
            </a:r>
            <a:r>
              <a:rPr lang="ka-GE" sz="2400" dirty="0">
                <a:solidFill>
                  <a:prstClr val="black"/>
                </a:solidFill>
                <a:cs typeface="Calibri" panose="020F0502020204030204" pitchFamily="34" charset="0"/>
              </a:rPr>
              <a:t>ის პანდემიის პერიოდში რას გამოყოფდით ყველაზე პრობლემურ საკითხად </a:t>
            </a:r>
            <a:r>
              <a:rPr lang="en-US" sz="2400" dirty="0">
                <a:solidFill>
                  <a:prstClr val="black"/>
                </a:solidFill>
                <a:cs typeface="Calibri" panose="020F0502020204030204" pitchFamily="34" charset="0"/>
              </a:rPr>
              <a:t>Twinning-</a:t>
            </a:r>
            <a:r>
              <a:rPr lang="ka-GE" sz="2400" dirty="0">
                <a:solidFill>
                  <a:prstClr val="black"/>
                </a:solidFill>
                <a:cs typeface="Calibri" panose="020F0502020204030204" pitchFamily="34" charset="0"/>
              </a:rPr>
              <a:t>ის პროექტის განხორციელების თვალსაზრისით?</a:t>
            </a:r>
            <a:endParaRPr lang="en-US" sz="240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51945" y="1235959"/>
            <a:ext cx="830317" cy="8345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24908" y="2717734"/>
            <a:ext cx="4206240" cy="4056413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250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endParaRPr lang="ka-GE" sz="3200" b="1" dirty="0" smtClean="0">
              <a:solidFill>
                <a:prstClr val="black"/>
              </a:solidFill>
            </a:endParaRPr>
          </a:p>
          <a:p>
            <a:pPr marL="0" indent="0" algn="ctr"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en-US" sz="9600" b="1" dirty="0" smtClean="0">
                <a:solidFill>
                  <a:prstClr val="black"/>
                </a:solidFill>
                <a:latin typeface="Sylfaen" panose="010A0502050306030303" pitchFamily="18" charset="0"/>
              </a:rPr>
              <a:t>RTAs</a:t>
            </a: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5600" dirty="0" smtClean="0">
                <a:solidFill>
                  <a:prstClr val="black"/>
                </a:solidFill>
              </a:rPr>
              <a:t>პროექტის კომპონენტების შინაარსობრივი განხილვა </a:t>
            </a:r>
            <a:endParaRPr lang="en-US" sz="56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5600" dirty="0" smtClean="0">
                <a:solidFill>
                  <a:prstClr val="black"/>
                </a:solidFill>
              </a:rPr>
              <a:t>დისტანციური შეხვედრები რამდენიმე ექსპერტის ჩართულობით</a:t>
            </a:r>
            <a:endParaRPr lang="en-US" sz="56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5600" dirty="0" smtClean="0">
                <a:solidFill>
                  <a:prstClr val="black"/>
                </a:solidFill>
              </a:rPr>
              <a:t>განხილვები დაინტერესებულ მხარეებთან</a:t>
            </a:r>
            <a:endParaRPr lang="en-US" sz="56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5600" dirty="0" smtClean="0">
                <a:solidFill>
                  <a:prstClr val="black"/>
                </a:solidFill>
              </a:rPr>
              <a:t>პროექტის ხილვადობის ღონისძიებები</a:t>
            </a: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5600" dirty="0" smtClean="0">
                <a:solidFill>
                  <a:prstClr val="black"/>
                </a:solidFill>
              </a:rPr>
              <a:t>ფიზიკური შეხვედრების აუცილებლობა</a:t>
            </a:r>
            <a:endParaRPr lang="en-US" sz="56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5600" dirty="0" smtClean="0">
                <a:solidFill>
                  <a:prstClr val="black"/>
                </a:solidFill>
              </a:rPr>
              <a:t>სასწავლო ვიზიტები</a:t>
            </a:r>
            <a:endParaRPr lang="en-US" sz="56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5600" dirty="0" smtClean="0">
                <a:solidFill>
                  <a:prstClr val="black"/>
                </a:solidFill>
              </a:rPr>
              <a:t>სპეციფიური/ტექნიკური ტრენინგები</a:t>
            </a:r>
            <a:endParaRPr lang="en-US" sz="56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5600" dirty="0" smtClean="0">
                <a:solidFill>
                  <a:prstClr val="black"/>
                </a:solidFill>
              </a:rPr>
              <a:t>პროექტის გეგმის ცვლილება</a:t>
            </a:r>
            <a:endParaRPr lang="en-US" sz="5600" dirty="0" smtClean="0">
              <a:solidFill>
                <a:prstClr val="black"/>
              </a:solidFill>
            </a:endParaRPr>
          </a:p>
          <a:p>
            <a:pPr>
              <a:buClr>
                <a:srgbClr val="052F61">
                  <a:lumMod val="75000"/>
                </a:srgbClr>
              </a:buClr>
              <a:buFont typeface="Wingdings" panose="05000000000000000000" pitchFamily="2" charset="2"/>
              <a:buChar char="v"/>
            </a:pPr>
            <a:r>
              <a:rPr lang="ka-GE" sz="5600" dirty="0" smtClean="0">
                <a:solidFill>
                  <a:prstClr val="black"/>
                </a:solidFill>
              </a:rPr>
              <a:t>ბენეფიციარის გადატვირთული გრაფიკი</a:t>
            </a:r>
            <a:endParaRPr lang="en-US" sz="5600" dirty="0" smtClean="0">
              <a:solidFill>
                <a:prstClr val="black"/>
              </a:solidFill>
            </a:endParaRPr>
          </a:p>
          <a:p>
            <a:pPr>
              <a:buClr>
                <a:prstClr val="white"/>
              </a:buClr>
              <a:buFont typeface="Wingdings" panose="05000000000000000000" pitchFamily="2" charset="2"/>
              <a:buChar char="v"/>
            </a:pPr>
            <a:endParaRPr lang="en-US" dirty="0" smtClean="0">
              <a:solidFill>
                <a:prstClr val="black"/>
              </a:solidFill>
            </a:endParaRP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endParaRPr lang="en-US" dirty="0" smtClean="0">
              <a:solidFill>
                <a:prstClr val="black"/>
              </a:solidFill>
            </a:endParaRP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149801" y="2717734"/>
            <a:ext cx="4203998" cy="4056413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b="1" dirty="0" smtClean="0">
                <a:solidFill>
                  <a:prstClr val="black"/>
                </a:solidFill>
                <a:latin typeface="Sylfaen" panose="010A0502050306030303" pitchFamily="18" charset="0"/>
              </a:rPr>
              <a:t>BAs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არასაკმარისი კომუნიკაცია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გარკვეული ღონისძიებების ჩატარების შესაძლებლობა </a:t>
            </a:r>
            <a:r>
              <a:rPr lang="en-US" sz="1600" dirty="0" smtClean="0">
                <a:solidFill>
                  <a:prstClr val="black"/>
                </a:solidFill>
              </a:rPr>
              <a:t>(</a:t>
            </a:r>
            <a:r>
              <a:rPr lang="ka-GE" sz="1600" i="1" dirty="0" smtClean="0">
                <a:solidFill>
                  <a:prstClr val="black"/>
                </a:solidFill>
              </a:rPr>
              <a:t>ხილვადობის ღონისძიებები</a:t>
            </a:r>
            <a:r>
              <a:rPr lang="en-US" sz="1600" i="1" dirty="0" smtClean="0">
                <a:solidFill>
                  <a:prstClr val="black"/>
                </a:solidFill>
              </a:rPr>
              <a:t>, </a:t>
            </a:r>
            <a:r>
              <a:rPr lang="ka-GE" sz="1600" i="1" dirty="0" smtClean="0">
                <a:solidFill>
                  <a:prstClr val="black"/>
                </a:solidFill>
              </a:rPr>
              <a:t>პროექტის დახურვისა და გახსნის ღონისძიებები</a:t>
            </a:r>
            <a:r>
              <a:rPr lang="en-US" sz="1600" i="1" dirty="0" smtClean="0">
                <a:solidFill>
                  <a:prstClr val="black"/>
                </a:solidFill>
              </a:rPr>
              <a:t>, </a:t>
            </a:r>
            <a:r>
              <a:rPr lang="ka-GE" sz="1600" i="1" dirty="0" smtClean="0">
                <a:solidFill>
                  <a:prstClr val="black"/>
                </a:solidFill>
              </a:rPr>
              <a:t>სასწავლო ვიზიტები, ტრენერთა ტრენინგი</a:t>
            </a:r>
            <a:r>
              <a:rPr lang="en-US" sz="1600" i="1" dirty="0" smtClean="0">
                <a:solidFill>
                  <a:prstClr val="black"/>
                </a:solidFill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ტექნიკური სამუშაო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ფიხიკური შეხვედრების აუცილებლობა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დაინტერესებული მხარეების ჩართულობა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თარგმანი</a:t>
            </a:r>
            <a:endParaRPr lang="en-US" sz="16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21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5EDBF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908" y="0"/>
            <a:ext cx="10428891" cy="1511268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Twinning-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</a:rPr>
              <a:t>ის პროექტების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RTA-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</a:rPr>
              <a:t>ებისა და ბენეფიციარების მონაწილეობით ჩატარებული გამოკითხვის შედეგების მიმოხილვა 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 Placeholder 5"/>
          <p:cNvSpPr txBox="1">
            <a:spLocks/>
          </p:cNvSpPr>
          <p:nvPr/>
        </p:nvSpPr>
        <p:spPr>
          <a:xfrm>
            <a:off x="924909" y="1345324"/>
            <a:ext cx="10428891" cy="1313035"/>
          </a:xfrm>
          <a:prstGeom prst="rect">
            <a:avLst/>
          </a:prstGeom>
          <a:solidFill>
            <a:sysClr val="window" lastClr="FFFFFF"/>
          </a:solidFill>
          <a:ln w="381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1963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ka-GE" sz="2400" dirty="0" smtClean="0">
                <a:solidFill>
                  <a:prstClr val="black"/>
                </a:solidFill>
                <a:cs typeface="Calibri" panose="020F0502020204030204" pitchFamily="34" charset="0"/>
              </a:rPr>
              <a:t>ბოლო </a:t>
            </a:r>
            <a:r>
              <a:rPr lang="ka-GE" sz="2400" dirty="0">
                <a:solidFill>
                  <a:prstClr val="black"/>
                </a:solidFill>
                <a:cs typeface="Calibri" panose="020F0502020204030204" pitchFamily="34" charset="0"/>
              </a:rPr>
              <a:t>პერიოდის გამოცდილების გათვალისწინებით, განიხილავდით თუ არა ვირტუალურ მისიებს როგორც პროექტის ცალკეული აქტივობების განხორციელების შესაძლო მეთოდს არსებული შეზღუდვების მოხსნის შემდგომაც?</a:t>
            </a:r>
            <a:endParaRPr lang="en-US" sz="240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51945" y="1235959"/>
            <a:ext cx="830317" cy="8345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24908" y="2747227"/>
            <a:ext cx="4206240" cy="4140266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rmAutofit fontScale="625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en-US" sz="3800" b="1" dirty="0" smtClean="0">
                <a:solidFill>
                  <a:prstClr val="black"/>
                </a:solidFill>
                <a:latin typeface="Sylfaen" panose="010A0502050306030303" pitchFamily="18" charset="0"/>
              </a:rPr>
              <a:t>RTAs</a:t>
            </a: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600" dirty="0" smtClean="0">
                <a:solidFill>
                  <a:prstClr val="black"/>
                </a:solidFill>
              </a:rPr>
              <a:t>დიახ </a:t>
            </a: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600" dirty="0" smtClean="0">
                <a:solidFill>
                  <a:prstClr val="black"/>
                </a:solidFill>
              </a:rPr>
              <a:t>სასარგებლო ზოგიერთი აქტივობისთვის </a:t>
            </a:r>
            <a:endParaRPr lang="en-US" sz="26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600" dirty="0" smtClean="0">
                <a:solidFill>
                  <a:prstClr val="black"/>
                </a:solidFill>
              </a:rPr>
              <a:t>გარკვეული აქტივობების დამხმარე ფაქტორი</a:t>
            </a:r>
            <a:endParaRPr lang="en-US" sz="26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600" dirty="0" smtClean="0">
                <a:solidFill>
                  <a:prstClr val="black"/>
                </a:solidFill>
              </a:rPr>
              <a:t>ჰიბრიდული მოდელი </a:t>
            </a:r>
            <a:endParaRPr lang="en-US" sz="26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600" dirty="0" smtClean="0">
                <a:solidFill>
                  <a:prstClr val="black"/>
                </a:solidFill>
              </a:rPr>
              <a:t>სურვილის შესაბამისად / არჩევითი</a:t>
            </a:r>
            <a:endParaRPr lang="en-US" sz="26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600" dirty="0" smtClean="0">
                <a:solidFill>
                  <a:prstClr val="black"/>
                </a:solidFill>
              </a:rPr>
              <a:t>ანალიტიკური სამუშაოს შესასრულებლად </a:t>
            </a:r>
            <a:r>
              <a:rPr lang="en-US" sz="2600" dirty="0" smtClean="0">
                <a:solidFill>
                  <a:prstClr val="black"/>
                </a:solidFill>
              </a:rPr>
              <a:t>/ </a:t>
            </a:r>
            <a:r>
              <a:rPr lang="ka-GE" sz="2600" dirty="0" smtClean="0">
                <a:solidFill>
                  <a:prstClr val="black"/>
                </a:solidFill>
              </a:rPr>
              <a:t>კვლებისთვის</a:t>
            </a:r>
            <a:endParaRPr lang="en-US" sz="26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Clr>
                <a:prstClr val="white"/>
              </a:buClr>
              <a:buFont typeface="Wingdings 3" panose="05040102010807070707" pitchFamily="18" charset="2"/>
              <a:buNone/>
            </a:pPr>
            <a:r>
              <a:rPr lang="ka-GE" sz="2600" dirty="0" smtClean="0">
                <a:solidFill>
                  <a:prstClr val="black"/>
                </a:solidFill>
              </a:rPr>
              <a:t>განმეორებითი აქტივობებისთვის / ვიზიტებისთვის</a:t>
            </a:r>
            <a:endParaRPr lang="en-US" dirty="0" smtClean="0">
              <a:solidFill>
                <a:prstClr val="black"/>
              </a:solidFill>
            </a:endParaRPr>
          </a:p>
          <a:p>
            <a:pPr>
              <a:buClr>
                <a:prstClr val="white"/>
              </a:buClr>
              <a:buFont typeface="Wingdings" panose="05000000000000000000" pitchFamily="2" charset="2"/>
              <a:buChar char="v"/>
            </a:pPr>
            <a:endParaRPr lang="en-US" sz="2500" dirty="0" smtClean="0">
              <a:solidFill>
                <a:prstClr val="black"/>
              </a:solidFill>
            </a:endParaRPr>
          </a:p>
          <a:p>
            <a:pPr>
              <a:buClr>
                <a:prstClr val="white"/>
              </a:buClr>
              <a:buFont typeface="Wingdings" panose="05000000000000000000" pitchFamily="2" charset="2"/>
              <a:buChar char="v"/>
            </a:pPr>
            <a:endParaRPr lang="en-US" dirty="0" smtClean="0">
              <a:solidFill>
                <a:prstClr val="black"/>
              </a:solidFill>
            </a:endParaRP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endParaRPr lang="en-US" dirty="0" smtClean="0">
              <a:solidFill>
                <a:prstClr val="black"/>
              </a:solidFill>
            </a:endParaRPr>
          </a:p>
          <a:p>
            <a:pPr marL="0" indent="0">
              <a:buClr>
                <a:prstClr val="white"/>
              </a:buClr>
              <a:buFont typeface="Wingdings 3" panose="05040102010807070707" pitchFamily="18" charset="2"/>
              <a:buNone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149801" y="2747227"/>
            <a:ext cx="4203998" cy="402692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b="1" dirty="0" smtClean="0">
                <a:solidFill>
                  <a:prstClr val="black"/>
                </a:solidFill>
                <a:latin typeface="Sylfaen" panose="010A0502050306030303" pitchFamily="18" charset="0"/>
              </a:rPr>
              <a:t>BAs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4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შესაძლებელია, მაგრამ არა როგორც ძირითადი სამუშაო მოდელი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ზოგიერთი აქტივობისთვის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შესაძლებელია, მაგრამ არა ეფექტური მუშაობის საზიანოდ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ნაწილობრივ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როგორც გამონაკლისი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ka-GE" sz="1600" dirty="0" smtClean="0">
                <a:solidFill>
                  <a:prstClr val="black"/>
                </a:solidFill>
              </a:rPr>
              <a:t>საუკეთესო შესაძლებლობა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74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Custom 1">
      <a:dk1>
        <a:sysClr val="windowText" lastClr="000000"/>
      </a:dk1>
      <a:lt1>
        <a:sysClr val="window" lastClr="FFFFFF"/>
      </a:lt1>
      <a:dk2>
        <a:srgbClr val="ACE9F8"/>
      </a:dk2>
      <a:lt2>
        <a:srgbClr val="ACE9F8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6182</TotalTime>
  <Words>1052</Words>
  <Application>Microsoft Office PowerPoint</Application>
  <PresentationFormat>Widescreen</PresentationFormat>
  <Paragraphs>233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Calibri</vt:lpstr>
      <vt:lpstr>Century Gothic</vt:lpstr>
      <vt:lpstr>Sylfaen</vt:lpstr>
      <vt:lpstr>Wingdings</vt:lpstr>
      <vt:lpstr>Wingdings 3</vt:lpstr>
      <vt:lpstr>Slice</vt:lpstr>
      <vt:lpstr>დისტანციური სამუშაო შეხვედრა TWINNING-ის პროექტების ბენეფიციარი უწყებებისთვის  2020 წლის 23 ივლისი </vt:lpstr>
      <vt:lpstr>სტატისტიკური მონაცემები </vt:lpstr>
      <vt:lpstr>მნიშვნელოვანი ასპექტები Covid-19 პანდემიის პერიოდში TWINNING-ის ინსტრუმენტის ფუნქციონირების ფარგლებში</vt:lpstr>
      <vt:lpstr>მნიშვნელოვანი ასპექტები Covid-19 პანდემიის პერიოდში TWINNING-ის ინსტრუმენტის ფუნქციონირების ფარგლებში</vt:lpstr>
      <vt:lpstr>Twinning-ის პროექტების RTA-ებისა და ბენეფიციარების მონაწილეობით ჩატარებული გამოკითხვის შედეგების მიმოხილვა </vt:lpstr>
      <vt:lpstr>Twinning-ის პროექტების RTA-ებისა და ბენეფიციარების მონაწილეობით ჩატარებული გამოკითხვის შედეგების მიმოხილვა </vt:lpstr>
      <vt:lpstr>Twinning-ის პროექტების RTA-ებისა და ბენეფიციარების მონაწილეობით ჩატარებული გამოკითხვის შედეგების მიმოხილვა </vt:lpstr>
      <vt:lpstr>Twinning-ის პროექტების RTA-ებისა და ბენეფიციარების მონაწილეობით ჩატარებული გამოკითხვის შედეგების მიმოხილვა </vt:lpstr>
      <vt:lpstr>Twinning-ის პროექტების RTA-ებისა და ბენეფიციარების მონაწილეობით ჩატარებული გამოკითხვის შედეგების მიმოხილვა </vt:lpstr>
      <vt:lpstr>Twinning-ის პროექტების RTA-ებისა და ბენეფიციარების მონაწილეობით ჩატარებული გამოკითხვის შედეგების მიმოხილვა </vt:lpstr>
      <vt:lpstr>Twinning-ის პროექტების RTA-ებისა და ბენეფიციარების მონაწილეობით ჩატარებული გამოკითხვის შედეგების მიმოხილვა </vt:lpstr>
      <vt:lpstr>Twinning-ის პროექტების RTA-ებისა და ბენეფიციარების მონაწილეობით ჩატარებული გამოკითხვის შედეგების მიმოხილვა </vt:lpstr>
      <vt:lpstr>ზოგადი რეკომენდაციები პროექტების ეფექტიანი განხორციელებისთვის</vt:lpstr>
      <vt:lpstr>უახლოეს პერიოდში გასათვალისწინებელი ასპექტების მიმოხილვა</vt:lpstr>
      <vt:lpstr>უახლოეს პერიოდში გასათვალისწინებელი ასპექტების მიმოხილვა</vt:lpstr>
      <vt:lpstr>კითხვები</vt:lpstr>
      <vt:lpstr>გმადლობთ ყურადღებისთვის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Facility for the Implementation of the Association Agreement in Georgia</dc:title>
  <dc:creator>User</dc:creator>
  <cp:lastModifiedBy>Nino Grdzelishvili</cp:lastModifiedBy>
  <cp:revision>245</cp:revision>
  <cp:lastPrinted>2019-09-27T16:58:18Z</cp:lastPrinted>
  <dcterms:created xsi:type="dcterms:W3CDTF">2015-12-02T12:25:44Z</dcterms:created>
  <dcterms:modified xsi:type="dcterms:W3CDTF">2020-07-23T08:28:05Z</dcterms:modified>
</cp:coreProperties>
</file>